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80" r:id="rId7"/>
    <p:sldId id="268" r:id="rId8"/>
    <p:sldId id="269" r:id="rId9"/>
    <p:sldId id="275" r:id="rId10"/>
    <p:sldId id="286" r:id="rId11"/>
    <p:sldId id="263" r:id="rId12"/>
    <p:sldId id="264" r:id="rId13"/>
    <p:sldId id="278" r:id="rId14"/>
    <p:sldId id="277" r:id="rId15"/>
    <p:sldId id="266" r:id="rId16"/>
    <p:sldId id="273" r:id="rId17"/>
    <p:sldId id="272" r:id="rId18"/>
    <p:sldId id="274" r:id="rId19"/>
    <p:sldId id="281" r:id="rId20"/>
    <p:sldId id="282" r:id="rId21"/>
    <p:sldId id="283" r:id="rId22"/>
    <p:sldId id="284" r:id="rId23"/>
    <p:sldId id="285" r:id="rId24"/>
    <p:sldId id="288" r:id="rId25"/>
    <p:sldId id="289" r:id="rId26"/>
    <p:sldId id="271" r:id="rId27"/>
    <p:sldId id="290" r:id="rId28"/>
    <p:sldId id="28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73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29540" y="6516370"/>
            <a:ext cx="11871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0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57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29540" y="6357620"/>
            <a:ext cx="11871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4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58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5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6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6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0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2B387-B1AD-4C3B-9D6E-3A4036A0D3C8}" type="datetimeFigureOut">
              <a:rPr lang="ko-KR" altLang="en-US" smtClean="0"/>
              <a:t>2020-09-26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FA602-A5A5-4658-B150-D7577BC507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6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docs.microsoft.com/ko-kr/azure/architecture/example-scenario/data/hybrid-etl-with-a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39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8.png"/><Relationship Id="rId3" Type="http://schemas.openxmlformats.org/officeDocument/2006/relationships/image" Target="../media/image39.png"/><Relationship Id="rId21" Type="http://schemas.openxmlformats.org/officeDocument/2006/relationships/image" Target="../media/image91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87.png"/><Relationship Id="rId2" Type="http://schemas.openxmlformats.org/officeDocument/2006/relationships/image" Target="../media/image47.png"/><Relationship Id="rId16" Type="http://schemas.openxmlformats.org/officeDocument/2006/relationships/image" Target="../media/image3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65.png"/><Relationship Id="rId15" Type="http://schemas.openxmlformats.org/officeDocument/2006/relationships/image" Target="../media/image86.png"/><Relationship Id="rId10" Type="http://schemas.openxmlformats.org/officeDocument/2006/relationships/image" Target="../media/image48.png"/><Relationship Id="rId19" Type="http://schemas.openxmlformats.org/officeDocument/2006/relationships/image" Target="../media/image89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30520"/>
              </p:ext>
            </p:extLst>
          </p:nvPr>
        </p:nvGraphicFramePr>
        <p:xfrm>
          <a:off x="277484" y="1022527"/>
          <a:ext cx="5799466" cy="3536774"/>
        </p:xfrm>
        <a:graphic>
          <a:graphicData uri="http://schemas.openxmlformats.org/drawingml/2006/table">
            <a:tbl>
              <a:tblPr/>
              <a:tblGrid>
                <a:gridCol w="707666">
                  <a:extLst>
                    <a:ext uri="{9D8B030D-6E8A-4147-A177-3AD203B41FA5}">
                      <a16:colId xmlns:a16="http://schemas.microsoft.com/office/drawing/2014/main" xmlns="" val="1882151045"/>
                    </a:ext>
                  </a:extLst>
                </a:gridCol>
                <a:gridCol w="1371527">
                  <a:extLst>
                    <a:ext uri="{9D8B030D-6E8A-4147-A177-3AD203B41FA5}">
                      <a16:colId xmlns:a16="http://schemas.microsoft.com/office/drawing/2014/main" xmlns="" val="2244867614"/>
                    </a:ext>
                  </a:extLst>
                </a:gridCol>
                <a:gridCol w="1371527">
                  <a:extLst>
                    <a:ext uri="{9D8B030D-6E8A-4147-A177-3AD203B41FA5}">
                      <a16:colId xmlns:a16="http://schemas.microsoft.com/office/drawing/2014/main" xmlns="" val="1546440159"/>
                    </a:ext>
                  </a:extLst>
                </a:gridCol>
                <a:gridCol w="2348746">
                  <a:extLst>
                    <a:ext uri="{9D8B030D-6E8A-4147-A177-3AD203B41FA5}">
                      <a16:colId xmlns:a16="http://schemas.microsoft.com/office/drawing/2014/main" xmlns="" val="3567342761"/>
                    </a:ext>
                  </a:extLst>
                </a:gridCol>
              </a:tblGrid>
              <a:tr h="2769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Azure</a:t>
                      </a:r>
                      <a:endParaRPr lang="ko-KR" alt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0124446"/>
                  </a:ext>
                </a:extLst>
              </a:tr>
              <a:tr h="92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RDBMS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Aurora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PostgreSQL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MariaDB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Oracle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8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Server</a:t>
                      </a:r>
                      <a:endParaRPr lang="en-US" sz="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u="non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</a:t>
                      </a:r>
                      <a:r>
                        <a:rPr lang="en-US" altLang="ko-KR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MySQL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MariaDB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PostgreSQL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i="0" u="none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복원력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 조정 및 유지 관리가 주로 플랫폼에서 처리 되는 관리 되는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관계형 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베이스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70376211"/>
                  </a:ext>
                </a:extLst>
              </a:tr>
              <a:tr h="651960"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NoSQL</a:t>
                      </a:r>
                      <a:r>
                        <a:rPr lang="en-US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/>
                      <a:r>
                        <a:rPr lang="ko-KR" altLang="en-US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DynamoDB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SimpleDB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Amazon DocumentDB</a:t>
                      </a:r>
                      <a:endParaRPr lang="en-US" altLang="ko-KR" sz="800" u="none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Cosmos </a:t>
                      </a:r>
                      <a: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800" b="0" i="0" u="none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800" b="0" i="0" u="none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 형식 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기본적으로 여러 데이터 모델을 지원하는 글로벌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 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데이터베이스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03224258"/>
                  </a:ext>
                </a:extLst>
              </a:tr>
              <a:tr h="5156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smtClean="0">
                          <a:effectLst/>
                        </a:rPr>
                        <a:t>DW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800" u="none" smtClean="0">
                          <a:solidFill>
                            <a:schemeClr val="tx1"/>
                          </a:solidFill>
                          <a:effectLst/>
                        </a:rPr>
                        <a:t>Amazon</a:t>
                      </a:r>
                      <a:r>
                        <a:rPr lang="en-US" sz="800" u="none" baseline="0" smtClean="0">
                          <a:solidFill>
                            <a:schemeClr val="tx1"/>
                          </a:solidFill>
                          <a:effectLst/>
                        </a:rPr>
                        <a:t> Redshift</a:t>
                      </a:r>
                      <a:endParaRPr lang="en-US" sz="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u="none" smtClean="0">
                          <a:solidFill>
                            <a:schemeClr val="tx1"/>
                          </a:solidFill>
                          <a:effectLst/>
                        </a:rPr>
                        <a:t>SQL</a:t>
                      </a:r>
                      <a:r>
                        <a:rPr lang="en-US" altLang="ko-KR" sz="800" u="none" baseline="0" smtClean="0">
                          <a:solidFill>
                            <a:schemeClr val="tx1"/>
                          </a:solidFill>
                          <a:effectLst/>
                        </a:rPr>
                        <a:t> Data </a:t>
                      </a:r>
                      <a:r>
                        <a:rPr lang="ko-KR" altLang="en-US" sz="800" u="none" baseline="0" smtClean="0">
                          <a:solidFill>
                            <a:schemeClr val="tx1"/>
                          </a:solidFill>
                          <a:effectLst/>
                        </a:rPr>
                        <a:t>웨어하우스</a:t>
                      </a:r>
                      <a:endParaRPr lang="ko-KR" altLang="en-US" sz="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smtClean="0">
                          <a:effectLst/>
                        </a:rPr>
                        <a:t>페타바이트 규모의 완전관리형 </a:t>
                      </a:r>
                      <a:r>
                        <a:rPr lang="en-US" altLang="ko-KR" sz="800" smtClean="0">
                          <a:effectLst/>
                        </a:rPr>
                        <a:t>DW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smtClean="0">
                          <a:effectLst/>
                        </a:rPr>
                        <a:t>MPP</a:t>
                      </a:r>
                      <a:r>
                        <a:rPr lang="en-US" altLang="ko-KR" sz="800" baseline="30000" smtClean="0">
                          <a:effectLst/>
                        </a:rPr>
                        <a:t>2)</a:t>
                      </a:r>
                      <a:r>
                        <a:rPr lang="en-US" altLang="ko-KR" sz="800" baseline="0" smtClean="0">
                          <a:effectLst/>
                        </a:rPr>
                        <a:t> </a:t>
                      </a:r>
                      <a:r>
                        <a:rPr lang="ko-KR" altLang="en-US" sz="800" baseline="0" smtClean="0">
                          <a:effectLst/>
                        </a:rPr>
                        <a:t>구조를 활용한 대규모 데이터 병렬처리 아키텍처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19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캐싱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ElastiCache</a:t>
                      </a:r>
                      <a:endParaRPr lang="en-US" sz="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Cache</a:t>
                      </a:r>
                      <a:r>
                        <a:rPr lang="en-US" sz="800" b="0" i="0" u="none" baseline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for </a:t>
                      </a:r>
                      <a: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Redis</a:t>
                      </a:r>
                      <a:endParaRPr lang="ko-KR" altLang="en-US" sz="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일반적으로 데이터베이스에서 트랜잭션 이외 작업을 오프로드하는 데 사용되는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 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저장소를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제공하는 메모리 내 기반 </a:t>
                      </a:r>
                      <a:r>
                        <a:rPr lang="ko-KR" altLang="en-US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분산형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캐싱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44420458"/>
                  </a:ext>
                </a:extLst>
              </a:tr>
              <a:tr h="5156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</a:p>
                    <a:p>
                      <a:pPr algn="ctr"/>
                      <a:r>
                        <a:rPr lang="en-US" altLang="ko-KR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Migration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 </a:t>
                      </a:r>
                      <a:r>
                        <a:rPr lang="en-US" sz="800" b="0" i="0" u="non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Migration </a:t>
                      </a:r>
                      <a: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800" b="0" i="0" u="non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Database </a:t>
                      </a:r>
                      <a:r>
                        <a:rPr lang="en-US" sz="800" b="0" i="0" u="non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Migration </a:t>
                      </a:r>
                      <a: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Service</a:t>
                      </a:r>
                      <a:endParaRPr lang="en-US" sz="8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7625" marR="0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스키마 및 데이터를 한 데이터베이스 형식에서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특정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플랫폼으로 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Migration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5113593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303" y="143219"/>
            <a:ext cx="37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01. Public </a:t>
            </a:r>
            <a:r>
              <a:rPr lang="en-US" altLang="ko-KR" b="1" dirty="0" smtClean="0"/>
              <a:t>Cloud Database </a:t>
            </a:r>
            <a:r>
              <a:rPr lang="ko-KR" altLang="en-US" b="1" dirty="0" smtClean="0"/>
              <a:t>종류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8303" y="600687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dirty="0" smtClean="0"/>
              <a:t>AWS vs Azure</a:t>
            </a:r>
            <a:endParaRPr lang="ko-KR" altLang="en-US" sz="1200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251664" y="600687"/>
            <a:ext cx="4838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dirty="0" smtClean="0"/>
              <a:t>RDBMS </a:t>
            </a:r>
            <a:r>
              <a:rPr lang="ko-KR" altLang="en-US" sz="1200" b="1" u="sng" dirty="0" smtClean="0"/>
              <a:t>와 </a:t>
            </a:r>
            <a:r>
              <a:rPr lang="en-US" altLang="ko-KR" sz="1200" b="1" u="sng" dirty="0" smtClean="0"/>
              <a:t>NoSQL, </a:t>
            </a:r>
            <a:r>
              <a:rPr lang="en-US" altLang="ko-KR" sz="1200" b="1" u="sng" dirty="0" err="1" smtClean="0"/>
              <a:t>NewSQL</a:t>
            </a:r>
            <a:r>
              <a:rPr lang="en-US" altLang="ko-KR" sz="1200" b="1" u="sng" dirty="0" smtClean="0"/>
              <a:t> </a:t>
            </a:r>
            <a:r>
              <a:rPr lang="ko-KR" altLang="en-US" sz="1200" b="1" u="sng" dirty="0" smtClean="0"/>
              <a:t>차이점</a:t>
            </a:r>
            <a:endParaRPr lang="ko-KR" altLang="en-US" sz="1200" b="1" u="sng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064413"/>
              </p:ext>
            </p:extLst>
          </p:nvPr>
        </p:nvGraphicFramePr>
        <p:xfrm>
          <a:off x="6324319" y="1015435"/>
          <a:ext cx="5438775" cy="3550216"/>
        </p:xfrm>
        <a:graphic>
          <a:graphicData uri="http://schemas.openxmlformats.org/drawingml/2006/table">
            <a:tbl>
              <a:tblPr/>
              <a:tblGrid>
                <a:gridCol w="1581150">
                  <a:extLst>
                    <a:ext uri="{9D8B030D-6E8A-4147-A177-3AD203B41FA5}">
                      <a16:colId xmlns:a16="http://schemas.microsoft.com/office/drawing/2014/main" xmlns="" val="27295799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xmlns="" val="2770931410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xmlns="" val="3757451073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xmlns="" val="1879163957"/>
                    </a:ext>
                  </a:extLst>
                </a:gridCol>
              </a:tblGrid>
              <a:tr h="300532">
                <a:tc>
                  <a:txBody>
                    <a:bodyPr/>
                    <a:lstStyle/>
                    <a:p>
                      <a:pPr algn="just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특성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RDBMS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NoSQL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NewSQL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9048894"/>
                  </a:ext>
                </a:extLst>
              </a:tr>
              <a:tr h="354197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SQL(ANSI), ACID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33813759"/>
                  </a:ext>
                </a:extLst>
              </a:tr>
              <a:tr h="354197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In-Memory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88873280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6439283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Scale-Out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22684472"/>
                  </a:ext>
                </a:extLst>
              </a:tr>
              <a:tr h="276571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High Availability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44129409"/>
                  </a:ext>
                </a:extLst>
              </a:tr>
              <a:tr h="354197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Replication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55095198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고성능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59265292"/>
                  </a:ext>
                </a:extLst>
              </a:tr>
              <a:tr h="354197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Relocation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99592395"/>
                  </a:ext>
                </a:extLst>
              </a:tr>
              <a:tr h="354197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Distribution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0295960"/>
                  </a:ext>
                </a:extLst>
              </a:tr>
              <a:tr h="300532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en-US" sz="800" dirty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3722388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318733" y="4662788"/>
            <a:ext cx="59558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NoSQL</a:t>
            </a:r>
            <a:endParaRPr lang="en-US" altLang="ko-KR" sz="900" b="1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초고용량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데이터 처리 등 성능 </a:t>
            </a:r>
            <a:r>
              <a:rPr lang="ko-KR" altLang="en-US" sz="8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특화목적을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 위해 비 관계형 저장소에 비 구조적 데이터 저장 분산 </a:t>
            </a:r>
            <a:endParaRPr lang="en-US" altLang="ko-KR" sz="8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Key-Value</a:t>
            </a:r>
            <a:r>
              <a:rPr lang="en-US" altLang="ko-KR" sz="800" baseline="30000" smtClean="0">
                <a:solidFill>
                  <a:srgbClr val="000000"/>
                </a:solidFill>
                <a:latin typeface="맑은 고딕" panose="020B0503020000020004" pitchFamily="50" charset="-127"/>
              </a:rPr>
              <a:t>1)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값 또는 이를 응용한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데이터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모델</a:t>
            </a:r>
            <a:endParaRPr lang="en-US" altLang="ko-KR" sz="800" baseline="300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관계형 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X,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테이블 </a:t>
            </a:r>
            <a:r>
              <a:rPr lang="ko-KR" altLang="en-US" sz="8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조인기능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X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조회를 위해 직접 프로그래밍 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비 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SQL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인터페이스 접근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8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다수 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클러스터링하여 하나의 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로 구성 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데이터는 분산된 노드에 파티션 및 복제되어 저장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8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ACID 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X, </a:t>
            </a:r>
            <a:r>
              <a:rPr lang="en-US" altLang="ko-KR" sz="8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Schemaless</a:t>
            </a:r>
            <a:endParaRPr lang="en-US" altLang="ko-KR" sz="8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무중단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서비스와 자동 </a:t>
            </a:r>
            <a:r>
              <a:rPr lang="ko-KR" altLang="en-US" sz="8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복구기능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지원</a:t>
            </a:r>
            <a:endParaRPr lang="en-US" altLang="ko-KR" sz="8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대다수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제품 오픈소스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데이터 정합성보다 고 확장성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고 가용성</a:t>
            </a:r>
            <a:r>
              <a:rPr lang="en-US" altLang="ko-KR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sz="800" dirty="0">
                <a:solidFill>
                  <a:srgbClr val="000000"/>
                </a:solidFill>
                <a:latin typeface="맑은 고딕" panose="020B0503020000020004" pitchFamily="50" charset="-127"/>
              </a:rPr>
              <a:t>고 성능 주 목적</a:t>
            </a:r>
            <a:endParaRPr lang="ko-KR" altLang="en-US" sz="800" dirty="0">
              <a:effectLst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8133" y="6495762"/>
            <a:ext cx="8965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1) Key-Value </a:t>
            </a:r>
            <a:r>
              <a:rPr lang="en-US" altLang="ko-KR" sz="7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anose="020B0503020000020004" pitchFamily="50" charset="-127"/>
              </a:rPr>
              <a:t>가장 단순한 데이터 모델로</a:t>
            </a:r>
            <a:r>
              <a:rPr lang="en-US" altLang="ko-KR" sz="7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dirty="0">
                <a:solidFill>
                  <a:srgbClr val="000000"/>
                </a:solidFill>
                <a:latin typeface="맑은 고딕" panose="020B0503020000020004" pitchFamily="50" charset="-127"/>
              </a:rPr>
              <a:t>키와 바이너리 타입의 값을 저장소에 저장하는 구조이며</a:t>
            </a:r>
            <a:r>
              <a:rPr lang="en-US" altLang="ko-KR" sz="7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dirty="0">
                <a:solidFill>
                  <a:srgbClr val="000000"/>
                </a:solidFill>
                <a:latin typeface="맑은 고딕" panose="020B0503020000020004" pitchFamily="50" charset="-127"/>
              </a:rPr>
              <a:t>데이터 </a:t>
            </a:r>
            <a:r>
              <a:rPr lang="ko-KR" altLang="en-US" sz="7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조회또한</a:t>
            </a:r>
            <a:r>
              <a:rPr lang="ko-KR" altLang="en-US" sz="700" dirty="0">
                <a:solidFill>
                  <a:srgbClr val="000000"/>
                </a:solidFill>
                <a:latin typeface="맑은 고딕" panose="020B0503020000020004" pitchFamily="50" charset="-127"/>
              </a:rPr>
              <a:t> 키로만 조회할 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수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있음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2) MPP(Massively Parallel Processing)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다수의 노드들이 고속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N/W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통해 연결된 분산형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In-Memory DB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시스템으로서 각 노드는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CPU/Memory/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운영체제등이 모두 독립적으로 구성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연산시 대규모 병렬처리 수행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37921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73141" y="149624"/>
            <a:ext cx="6019800" cy="38437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6" name="TextBox 5"/>
          <p:cNvSpPr txBox="1"/>
          <p:nvPr/>
        </p:nvSpPr>
        <p:spPr>
          <a:xfrm>
            <a:off x="198302" y="143219"/>
            <a:ext cx="515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05.05. </a:t>
            </a:r>
            <a:r>
              <a:rPr lang="en-US" altLang="ko-KR" b="1"/>
              <a:t>OnPremise </a:t>
            </a:r>
            <a:r>
              <a:rPr lang="ko-KR" altLang="en-US" b="1"/>
              <a:t>이관전략 </a:t>
            </a:r>
            <a:r>
              <a:rPr lang="en-US" altLang="ko-KR" b="1"/>
              <a:t>– </a:t>
            </a:r>
            <a:r>
              <a:rPr lang="en-US" altLang="ko-KR" b="1" smtClean="0"/>
              <a:t>PaaS </a:t>
            </a:r>
            <a:r>
              <a:rPr lang="ko-KR" altLang="en-US" b="1" smtClean="0"/>
              <a:t>고 가용성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3885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SQL Single, SQL MI </a:t>
            </a:r>
            <a:r>
              <a:rPr lang="ko-KR" altLang="en-US" sz="1200" b="1" u="sng"/>
              <a:t>고 가용성 </a:t>
            </a:r>
            <a:r>
              <a:rPr lang="ko-KR" altLang="en-US" sz="1200" b="1" u="sng" smtClean="0"/>
              <a:t>아키텍처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6012180" y="156181"/>
            <a:ext cx="60807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i="1"/>
              <a:t>- DB2</a:t>
            </a:r>
            <a:r>
              <a:rPr lang="ko-KR" altLang="en-US" sz="800" i="1"/>
              <a:t>는 </a:t>
            </a:r>
            <a:r>
              <a:rPr lang="en-US" altLang="ko-KR" sz="800" i="1"/>
              <a:t>Azure </a:t>
            </a:r>
            <a:r>
              <a:rPr lang="ko-KR" altLang="en-US" sz="800" i="1"/>
              <a:t>에서 지원하지 않는 제품으로 </a:t>
            </a:r>
            <a:r>
              <a:rPr lang="en-US" altLang="ko-KR" sz="800" i="1"/>
              <a:t>IaaS </a:t>
            </a:r>
            <a:r>
              <a:rPr lang="ko-KR" altLang="en-US" sz="800" i="1"/>
              <a:t>로만 유지 </a:t>
            </a:r>
            <a:r>
              <a:rPr lang="ko-KR" altLang="en-US" sz="800" i="1" smtClean="0"/>
              <a:t>가능</a:t>
            </a:r>
            <a:r>
              <a:rPr lang="en-US" altLang="ko-KR" sz="800" i="1" smtClean="0"/>
              <a:t>, </a:t>
            </a:r>
            <a:r>
              <a:rPr lang="ko-KR" altLang="en-US" sz="800" i="1" smtClean="0"/>
              <a:t>본 장에서는 </a:t>
            </a:r>
            <a:r>
              <a:rPr lang="en-US" altLang="ko-KR" sz="800" i="1" smtClean="0"/>
              <a:t>PaaS </a:t>
            </a:r>
            <a:r>
              <a:rPr lang="ko-KR" altLang="en-US" sz="800" i="1" smtClean="0"/>
              <a:t>서비스</a:t>
            </a:r>
            <a:r>
              <a:rPr lang="en-US" altLang="ko-KR" sz="800" i="1" smtClean="0"/>
              <a:t>, Azure SQL MI </a:t>
            </a:r>
            <a:r>
              <a:rPr lang="ko-KR" altLang="en-US" sz="800" i="1" smtClean="0"/>
              <a:t>아키텍처 소개함</a:t>
            </a:r>
            <a:endParaRPr lang="ko-KR" altLang="en-US" sz="800" i="1"/>
          </a:p>
        </p:txBody>
      </p:sp>
      <p:sp>
        <p:nvSpPr>
          <p:cNvPr id="10" name="직사각형 9"/>
          <p:cNvSpPr/>
          <p:nvPr/>
        </p:nvSpPr>
        <p:spPr>
          <a:xfrm>
            <a:off x="2634690" y="3940705"/>
            <a:ext cx="3679300" cy="254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1)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표준 가용성 모델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(Basic, Standard, General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 계층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컴퓨팅 계층과 스토리지 계층 분리</a:t>
            </a:r>
            <a:r>
              <a:rPr lang="en-US" altLang="ko-KR" sz="700" smtClean="0"/>
              <a:t>, MSCS HA </a:t>
            </a:r>
            <a:r>
              <a:rPr lang="ko-KR" altLang="en-US" sz="700" smtClean="0"/>
              <a:t>아키텍처와 유사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/>
              <a:t>컴퓨팅 계층</a:t>
            </a:r>
            <a:r>
              <a:rPr lang="en-US" altLang="ko-KR" sz="700"/>
              <a:t>(stateless)</a:t>
            </a:r>
            <a:br>
              <a:rPr lang="en-US" altLang="ko-KR" sz="700"/>
            </a:br>
            <a:r>
              <a:rPr lang="en-US" altLang="ko-KR" sz="700"/>
              <a:t>. sqlservr.exe </a:t>
            </a:r>
            <a:r>
              <a:rPr lang="ko-KR" altLang="en-US" sz="700" smtClean="0"/>
              <a:t>프로세스를 실행하고 </a:t>
            </a:r>
            <a:r>
              <a:rPr lang="en-US" altLang="ko-KR" sz="700" smtClean="0"/>
              <a:t>tempdb</a:t>
            </a:r>
            <a:r>
              <a:rPr lang="ko-KR" altLang="en-US" sz="700" smtClean="0"/>
              <a:t>와 캐시</a:t>
            </a:r>
            <a:r>
              <a:rPr lang="en-US" altLang="ko-KR" sz="700" smtClean="0"/>
              <a:t>(</a:t>
            </a:r>
            <a:r>
              <a:rPr lang="ko-KR" altLang="en-US" sz="700" smtClean="0"/>
              <a:t>버퍼풀</a:t>
            </a:r>
            <a:r>
              <a:rPr lang="en-US" altLang="ko-KR" sz="700" smtClean="0"/>
              <a:t>, plan cache </a:t>
            </a:r>
            <a:r>
              <a:rPr lang="ko-KR" altLang="en-US" sz="700" smtClean="0"/>
              <a:t>등</a:t>
            </a:r>
            <a:r>
              <a:rPr lang="en-US" altLang="ko-KR" sz="700" smtClean="0"/>
              <a:t>) </a:t>
            </a:r>
            <a:r>
              <a:rPr lang="en-US" altLang="ko-KR" sz="700"/>
              <a:t/>
            </a:r>
            <a:br>
              <a:rPr lang="en-US" altLang="ko-KR" sz="700"/>
            </a:br>
            <a:r>
              <a:rPr lang="en-US" altLang="ko-KR" sz="700" smtClean="0"/>
              <a:t> </a:t>
            </a:r>
            <a:r>
              <a:rPr lang="ko-KR" altLang="en-US" sz="700" smtClean="0"/>
              <a:t>메모리 영역</a:t>
            </a:r>
            <a:r>
              <a:rPr lang="en-US" altLang="ko-KR" sz="700" smtClean="0"/>
              <a:t>, model DB on</a:t>
            </a:r>
            <a:r>
              <a:rPr lang="ko-KR" altLang="en-US" sz="700"/>
              <a:t> </a:t>
            </a:r>
            <a:r>
              <a:rPr lang="en-US" altLang="ko-KR" sz="700" smtClean="0"/>
              <a:t>SSD </a:t>
            </a:r>
            <a:r>
              <a:rPr lang="ko-KR" altLang="en-US" sz="700" smtClean="0"/>
              <a:t>를 포함하는 계층</a:t>
            </a:r>
            <a:r>
              <a:rPr lang="en-US" altLang="ko-KR" sz="700"/>
              <a:t/>
            </a:r>
            <a:br>
              <a:rPr lang="en-US" altLang="ko-KR" sz="700"/>
            </a:br>
            <a:r>
              <a:rPr lang="en-US" altLang="ko-KR" sz="700"/>
              <a:t>. Azure </a:t>
            </a:r>
            <a:r>
              <a:rPr lang="en-US" altLang="ko-KR" sz="700" smtClean="0"/>
              <a:t>Fabric Service</a:t>
            </a:r>
            <a:r>
              <a:rPr lang="ko-KR" altLang="en-US" sz="700" smtClean="0"/>
              <a:t>에 의해 </a:t>
            </a:r>
            <a:r>
              <a:rPr lang="en-US" altLang="ko-KR" sz="700" smtClean="0"/>
              <a:t>sqlservr.exe </a:t>
            </a:r>
            <a:r>
              <a:rPr lang="ko-KR" altLang="en-US" sz="700" smtClean="0"/>
              <a:t>프로세스 기동</a:t>
            </a:r>
            <a:r>
              <a:rPr lang="en-US" altLang="ko-KR" sz="700" smtClean="0"/>
              <a:t>/</a:t>
            </a:r>
            <a:r>
              <a:rPr lang="ko-KR" altLang="en-US" sz="700" smtClean="0"/>
              <a:t>제어</a:t>
            </a:r>
            <a:r>
              <a:rPr lang="en-US" altLang="ko-KR" sz="700" smtClean="0"/>
              <a:t>, failover </a:t>
            </a:r>
            <a:r>
              <a:rPr lang="ko-KR" altLang="en-US" sz="700" smtClean="0"/>
              <a:t>수행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. </a:t>
            </a:r>
            <a:r>
              <a:rPr lang="ko-KR" altLang="en-US" sz="700" smtClean="0"/>
              <a:t>데이터베이스 엔진이나 </a:t>
            </a:r>
            <a:r>
              <a:rPr lang="en-US" altLang="ko-KR" sz="700" smtClean="0"/>
              <a:t>OS</a:t>
            </a:r>
            <a:r>
              <a:rPr lang="ko-KR" altLang="en-US" sz="700"/>
              <a:t> </a:t>
            </a:r>
            <a:r>
              <a:rPr lang="ko-KR" altLang="en-US" sz="700" smtClean="0"/>
              <a:t>업그레이드 또는 장애 감지될 경우 </a:t>
            </a:r>
            <a:r>
              <a:rPr lang="en-US" altLang="ko-KR" sz="700" smtClean="0"/>
              <a:t>Azure Fabric  </a:t>
            </a:r>
            <a:br>
              <a:rPr lang="en-US" altLang="ko-KR" sz="700" smtClean="0"/>
            </a:br>
            <a:r>
              <a:rPr lang="en-US" altLang="ko-KR" sz="700" smtClean="0"/>
              <a:t>  Service</a:t>
            </a:r>
            <a:r>
              <a:rPr lang="ko-KR" altLang="en-US" sz="700" smtClean="0"/>
              <a:t>가 </a:t>
            </a:r>
            <a:r>
              <a:rPr lang="en-US" altLang="ko-KR" sz="700" smtClean="0"/>
              <a:t>sqlservr.exe </a:t>
            </a:r>
            <a:r>
              <a:rPr lang="ko-KR" altLang="en-US" sz="700" smtClean="0"/>
              <a:t>프로세스를 충분한 </a:t>
            </a:r>
            <a:r>
              <a:rPr lang="en-US" altLang="ko-KR" sz="700" smtClean="0"/>
              <a:t>capa</a:t>
            </a:r>
            <a:r>
              <a:rPr lang="ko-KR" altLang="en-US" sz="700" smtClean="0"/>
              <a:t>를 가진 다른 노드로 이동시킴</a:t>
            </a:r>
            <a:endParaRPr lang="en-US" altLang="ko-KR" sz="700"/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70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스토리지 계층</a:t>
            </a:r>
            <a:r>
              <a:rPr lang="en-US" altLang="ko-KR" sz="700" smtClean="0"/>
              <a:t>(stateful)</a:t>
            </a:r>
            <a:br>
              <a:rPr lang="en-US" altLang="ko-KR" sz="700" smtClean="0"/>
            </a:br>
            <a:r>
              <a:rPr lang="en-US" altLang="ko-KR" sz="700" smtClean="0"/>
              <a:t>. DB</a:t>
            </a:r>
            <a:r>
              <a:rPr lang="ko-KR" altLang="en-US" sz="700" smtClean="0"/>
              <a:t> 파일</a:t>
            </a:r>
            <a:r>
              <a:rPr lang="en-US" altLang="ko-KR" sz="700" smtClean="0"/>
              <a:t>(mdf, ndf, ldf)</a:t>
            </a:r>
            <a:r>
              <a:rPr lang="ko-KR" altLang="en-US" sz="700" smtClean="0"/>
              <a:t>을 </a:t>
            </a:r>
            <a:r>
              <a:rPr lang="en-US" altLang="ko-KR" sz="700" smtClean="0"/>
              <a:t>Azure blob </a:t>
            </a:r>
            <a:r>
              <a:rPr lang="ko-KR" altLang="en-US" sz="700" smtClean="0"/>
              <a:t>스토리지에 저장하는 데이터 계층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. Azure blob </a:t>
            </a:r>
            <a:r>
              <a:rPr lang="ko-KR" altLang="en-US" sz="700" smtClean="0"/>
              <a:t>스토리지는 기본적으로 데이터 가용성</a:t>
            </a:r>
            <a:r>
              <a:rPr lang="en-US" altLang="ko-KR" sz="700"/>
              <a:t> </a:t>
            </a:r>
            <a:r>
              <a:rPr lang="ko-KR" altLang="en-US" sz="700" smtClean="0"/>
              <a:t>및 중복이 빌트인되어있음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. sqlservr.exe </a:t>
            </a:r>
            <a:r>
              <a:rPr lang="ko-KR" altLang="en-US" sz="700" smtClean="0"/>
              <a:t>프로세스 문제시에도 </a:t>
            </a:r>
            <a:r>
              <a:rPr lang="en-US" altLang="ko-KR" sz="700" smtClean="0"/>
              <a:t>mdf </a:t>
            </a:r>
            <a:r>
              <a:rPr lang="ko-KR" altLang="en-US" sz="700" smtClean="0"/>
              <a:t>의 페이지</a:t>
            </a:r>
            <a:r>
              <a:rPr lang="en-US" altLang="ko-KR" sz="700" smtClean="0"/>
              <a:t>, ldf </a:t>
            </a:r>
            <a:r>
              <a:rPr lang="ko-KR" altLang="en-US" sz="700" smtClean="0"/>
              <a:t>의 레코드가 유지됨을 보장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. sqlservr.exe </a:t>
            </a:r>
            <a:r>
              <a:rPr lang="ko-KR" altLang="en-US" sz="700" smtClean="0"/>
              <a:t>프로세스의 노드 이동이 발생되는 어떠한 경우라도 </a:t>
            </a:r>
            <a:r>
              <a:rPr lang="en-US" altLang="ko-KR" sz="700" smtClean="0"/>
              <a:t>blob </a:t>
            </a:r>
            <a:r>
              <a:rPr lang="ko-KR" altLang="en-US" sz="700" smtClean="0"/>
              <a:t>스토리지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 </a:t>
            </a:r>
            <a:r>
              <a:rPr lang="ko-KR" altLang="en-US" sz="700" smtClean="0"/>
              <a:t>내 </a:t>
            </a:r>
            <a:r>
              <a:rPr lang="en-US" altLang="ko-KR" sz="700" smtClean="0"/>
              <a:t>mdf, ldf </a:t>
            </a:r>
            <a:r>
              <a:rPr lang="ko-KR" altLang="en-US" sz="700" smtClean="0"/>
              <a:t>등 데이터파일을 새로 초기화된 해당</a:t>
            </a:r>
            <a:r>
              <a:rPr lang="en-US" altLang="ko-KR" sz="700" smtClean="0"/>
              <a:t> </a:t>
            </a:r>
            <a:r>
              <a:rPr lang="ko-KR" altLang="en-US" sz="700" smtClean="0"/>
              <a:t>프로세스에 자동 연결시켜줌</a:t>
            </a:r>
            <a:r>
              <a:rPr lang="en-US" altLang="ko-KR" sz="700"/>
              <a:t/>
            </a:r>
            <a:br>
              <a:rPr lang="en-US" altLang="ko-KR" sz="700"/>
            </a:br>
            <a:r>
              <a:rPr lang="en-US" altLang="ko-KR" sz="700" smtClean="0"/>
              <a:t>. </a:t>
            </a:r>
            <a:r>
              <a:rPr lang="ko-KR" altLang="en-US" sz="700" smtClean="0"/>
              <a:t>다만 </a:t>
            </a:r>
            <a:r>
              <a:rPr lang="en-US" altLang="ko-KR" sz="700" smtClean="0"/>
              <a:t>I/O </a:t>
            </a:r>
            <a:r>
              <a:rPr lang="ko-KR" altLang="en-US" sz="700" smtClean="0"/>
              <a:t>오버헤드가 높을 경우 </a:t>
            </a:r>
            <a:r>
              <a:rPr lang="en-US" altLang="ko-KR" sz="700"/>
              <a:t>sqlservr.exe </a:t>
            </a:r>
            <a:r>
              <a:rPr lang="ko-KR" altLang="en-US" sz="700" smtClean="0"/>
              <a:t>초기구동시 관련 메모리 풀 영역을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  </a:t>
            </a:r>
            <a:r>
              <a:rPr lang="ko-KR" altLang="en-US" sz="700" smtClean="0"/>
              <a:t>캐시 영역에 적재시키고</a:t>
            </a:r>
            <a:r>
              <a:rPr lang="en-US" altLang="ko-KR" sz="700" smtClean="0"/>
              <a:t>, </a:t>
            </a:r>
            <a:r>
              <a:rPr lang="ko-KR" altLang="en-US" sz="700" smtClean="0"/>
              <a:t>데이터파일에 연결하는 절차 전반의 성능 저하가 유발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  </a:t>
            </a:r>
            <a:r>
              <a:rPr lang="ko-KR" altLang="en-US" sz="700" smtClean="0"/>
              <a:t>될 수 있음</a:t>
            </a:r>
            <a:endParaRPr lang="en-US" altLang="ko-KR" sz="7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63" y="3977536"/>
            <a:ext cx="2163897" cy="22444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2" y="1141634"/>
            <a:ext cx="2082974" cy="207189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580009" y="1120792"/>
            <a:ext cx="3583413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프리미엄 </a:t>
            </a:r>
            <a:r>
              <a:rPr lang="ko-KR" altLang="en-US" sz="700" b="1">
                <a:solidFill>
                  <a:srgbClr val="000000"/>
                </a:solidFill>
                <a:latin typeface="맑은 고딕" panose="020B0503020000020004" pitchFamily="50" charset="-127"/>
              </a:rPr>
              <a:t>가용성 모델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(Premium, Business Critical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 계층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컴퓨팅 계층과 스토리지 계층이 하나의 노드에 통합된 </a:t>
            </a:r>
            <a:r>
              <a:rPr lang="en-US" altLang="ko-KR" sz="700" smtClean="0"/>
              <a:t>AlwaysOn </a:t>
            </a:r>
            <a:r>
              <a:rPr lang="ko-KR" altLang="en-US" sz="700" smtClean="0"/>
              <a:t>기반 아키텍처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700" smtClean="0"/>
              <a:t>3</a:t>
            </a:r>
            <a:r>
              <a:rPr lang="ko-KR" altLang="en-US" sz="700" smtClean="0"/>
              <a:t>개 보조노드가 추가되어 트랜잭션 로그 복제를 통한 </a:t>
            </a:r>
            <a:r>
              <a:rPr lang="en-US" altLang="ko-KR" sz="700" smtClean="0"/>
              <a:t>HA </a:t>
            </a:r>
            <a:r>
              <a:rPr lang="ko-KR" altLang="en-US" sz="700" smtClean="0"/>
              <a:t>구성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데이터파일이 각 노드의 </a:t>
            </a:r>
            <a:r>
              <a:rPr lang="en-US" altLang="ko-KR" sz="700" smtClean="0"/>
              <a:t>SSD </a:t>
            </a:r>
            <a:r>
              <a:rPr lang="ko-KR" altLang="en-US" sz="700" smtClean="0"/>
              <a:t>로컬저장소 영역에 저장됨으로서 워크로드 대비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낮은 </a:t>
            </a:r>
            <a:r>
              <a:rPr lang="en-US" altLang="ko-KR" sz="700" smtClean="0"/>
              <a:t>I/O </a:t>
            </a:r>
            <a:r>
              <a:rPr lang="ko-KR" altLang="en-US" sz="700" smtClean="0"/>
              <a:t>대기지연 보장함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주 노드는 </a:t>
            </a:r>
            <a:r>
              <a:rPr lang="en-US" altLang="ko-KR" sz="700" smtClean="0"/>
              <a:t>R/W</a:t>
            </a:r>
            <a:r>
              <a:rPr lang="ko-KR" altLang="en-US" sz="700" smtClean="0"/>
              <a:t>를</a:t>
            </a:r>
            <a:r>
              <a:rPr lang="en-US" altLang="ko-KR" sz="700" smtClean="0"/>
              <a:t>, </a:t>
            </a:r>
            <a:r>
              <a:rPr lang="ko-KR" altLang="en-US" sz="700" smtClean="0"/>
              <a:t>보조노드는 </a:t>
            </a:r>
            <a:r>
              <a:rPr lang="en-US" altLang="ko-KR" sz="700" smtClean="0"/>
              <a:t>R/O </a:t>
            </a:r>
            <a:r>
              <a:rPr lang="ko-KR" altLang="en-US" sz="700" smtClean="0"/>
              <a:t>로 작동하여 데이터 분석</a:t>
            </a:r>
            <a:r>
              <a:rPr lang="en-US" altLang="ko-KR" sz="700" smtClean="0"/>
              <a:t>, </a:t>
            </a:r>
            <a:r>
              <a:rPr lang="ko-KR" altLang="en-US" sz="700" smtClean="0"/>
              <a:t>통계 산출 등의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비교적 높은 </a:t>
            </a:r>
            <a:r>
              <a:rPr lang="en-US" altLang="ko-KR" sz="700" smtClean="0"/>
              <a:t>I/O </a:t>
            </a:r>
            <a:r>
              <a:rPr lang="ko-KR" altLang="en-US" sz="700" smtClean="0"/>
              <a:t>부하를 유발시키는 읽기작업을 보조 노드에서 수행 가능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주 노드는 </a:t>
            </a:r>
            <a:r>
              <a:rPr lang="en-US" altLang="ko-KR" sz="700" smtClean="0"/>
              <a:t>1</a:t>
            </a:r>
            <a:r>
              <a:rPr lang="ko-KR" altLang="en-US" sz="700" smtClean="0"/>
              <a:t>개의 보조 복제본 노드에 데이터를 동기화 방식으로 복제함으로서 </a:t>
            </a:r>
            <a:r>
              <a:rPr lang="en-US" altLang="ko-KR" sz="700"/>
              <a:t/>
            </a:r>
            <a:br>
              <a:rPr lang="en-US" altLang="ko-KR" sz="700"/>
            </a:br>
            <a:r>
              <a:rPr lang="en-US" altLang="ko-KR" sz="700" smtClean="0"/>
              <a:t>(1</a:t>
            </a:r>
            <a:r>
              <a:rPr lang="ko-KR" altLang="en-US" sz="700" smtClean="0"/>
              <a:t>개 복제본 동기화가 완료되어야 주노드 트랜잭션 </a:t>
            </a:r>
            <a:r>
              <a:rPr lang="en-US" altLang="ko-KR" sz="700" smtClean="0"/>
              <a:t>commit) </a:t>
            </a:r>
            <a:r>
              <a:rPr lang="ko-KR" altLang="en-US" sz="700" smtClean="0"/>
              <a:t>주 노드에 문제가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발생할 경우 해당 동기화 복제된 보조 복제본 노드로 </a:t>
            </a:r>
            <a:r>
              <a:rPr lang="en-US" altLang="ko-KR" sz="700"/>
              <a:t>Azure Service Fabric </a:t>
            </a:r>
            <a:r>
              <a:rPr lang="ko-KR" altLang="en-US" sz="700" smtClean="0"/>
              <a:t>에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의해 </a:t>
            </a:r>
            <a:r>
              <a:rPr lang="en-US" altLang="ko-KR" sz="700" smtClean="0"/>
              <a:t>failover </a:t>
            </a:r>
            <a:r>
              <a:rPr lang="ko-KR" altLang="en-US" sz="700" smtClean="0"/>
              <a:t>수행됨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700" smtClean="0"/>
              <a:t>failover </a:t>
            </a:r>
            <a:r>
              <a:rPr lang="ko-KR" altLang="en-US" sz="700" smtClean="0"/>
              <a:t>완료되면 </a:t>
            </a:r>
            <a:r>
              <a:rPr lang="en-US" altLang="ko-KR" sz="700" smtClean="0"/>
              <a:t>Azure SQL </a:t>
            </a:r>
            <a:r>
              <a:rPr lang="ko-KR" altLang="en-US" sz="700" smtClean="0"/>
              <a:t>연결은 새로운 주 노드로 리다이렉션 됨</a:t>
            </a:r>
            <a:endParaRPr lang="en-US" altLang="ko-KR" sz="700" smtClean="0"/>
          </a:p>
        </p:txBody>
      </p:sp>
      <p:sp>
        <p:nvSpPr>
          <p:cNvPr id="28" name="직사각형 27"/>
          <p:cNvSpPr/>
          <p:nvPr/>
        </p:nvSpPr>
        <p:spPr>
          <a:xfrm>
            <a:off x="306705" y="990796"/>
            <a:ext cx="5202555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100" b="1" u="sng" smtClean="0">
                <a:solidFill>
                  <a:srgbClr val="000000"/>
                </a:solidFill>
                <a:latin typeface="맑은 고딕" panose="020B0503020000020004" pitchFamily="50" charset="-127"/>
              </a:rPr>
              <a:t>HA </a:t>
            </a:r>
            <a:r>
              <a:rPr lang="ko-KR" altLang="en-US" sz="1100" b="1" u="sng" smtClean="0">
                <a:solidFill>
                  <a:srgbClr val="000000"/>
                </a:solidFill>
                <a:latin typeface="맑은 고딕" panose="020B0503020000020004" pitchFamily="50" charset="-127"/>
              </a:rPr>
              <a:t>목적</a:t>
            </a: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5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데이터베이스 서비스의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SPoF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없도록 가용성을 최소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99.99%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실행되도록 보장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커밋된 데이터가 손실되지 않도록 하고</a:t>
            </a:r>
            <a:r>
              <a:rPr lang="en-US" altLang="ko-KR" sz="800" smtClean="0"/>
              <a:t>, </a:t>
            </a:r>
            <a:r>
              <a:rPr lang="ko-KR" altLang="en-US" sz="800" smtClean="0"/>
              <a:t>유지관리작업이 </a:t>
            </a:r>
            <a:r>
              <a:rPr lang="en-US" altLang="ko-KR" sz="800" smtClean="0"/>
              <a:t>SQL </a:t>
            </a:r>
            <a:r>
              <a:rPr lang="ko-KR" altLang="en-US" sz="800" smtClean="0"/>
              <a:t>구동에 영향을 주지 않도록 보장</a:t>
            </a:r>
            <a:endParaRPr lang="en-US" altLang="ko-KR" sz="800" smtClean="0"/>
          </a:p>
          <a:p>
            <a:pPr>
              <a:lnSpc>
                <a:spcPct val="120000"/>
              </a:lnSpc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유지관리 작업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패치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백업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, Windows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및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Azure SQL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업그레이드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, H/W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및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S/W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오류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발생시 조치 등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SQL, SQL MI</a:t>
            </a:r>
            <a:r>
              <a:rPr lang="ko-KR" altLang="en-US" sz="800" smtClean="0"/>
              <a:t>는 안정적인 최신 버전의 </a:t>
            </a:r>
            <a:r>
              <a:rPr lang="en-US" altLang="ko-KR" sz="800" smtClean="0"/>
              <a:t>SQL Server </a:t>
            </a:r>
            <a:r>
              <a:rPr lang="ko-KR" altLang="en-US" sz="800" smtClean="0"/>
              <a:t>엔진 및 </a:t>
            </a:r>
            <a:r>
              <a:rPr lang="en-US" altLang="ko-KR" sz="800" smtClean="0"/>
              <a:t>Windows OS</a:t>
            </a:r>
            <a:r>
              <a:rPr lang="ko-KR" altLang="en-US" sz="800" smtClean="0"/>
              <a:t>에서 구동되며 사용자와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무관하게 업그레이드가 지속적으로 투명하게 이뤄짐</a:t>
            </a:r>
            <a:endParaRPr lang="en-US" altLang="ko-KR" sz="800" smtClean="0"/>
          </a:p>
        </p:txBody>
      </p:sp>
      <p:sp>
        <p:nvSpPr>
          <p:cNvPr id="29" name="직사각형 28"/>
          <p:cNvSpPr/>
          <p:nvPr/>
        </p:nvSpPr>
        <p:spPr>
          <a:xfrm>
            <a:off x="306705" y="2070062"/>
            <a:ext cx="5202555" cy="173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100" b="1" u="sng" smtClean="0">
                <a:solidFill>
                  <a:srgbClr val="000000"/>
                </a:solidFill>
                <a:latin typeface="맑은 고딕" panose="020B0503020000020004" pitchFamily="50" charset="-127"/>
              </a:rPr>
              <a:t>HA</a:t>
            </a:r>
            <a:r>
              <a:rPr lang="ko-KR" altLang="en-US" sz="1100" b="1" u="sng" smtClean="0">
                <a:solidFill>
                  <a:srgbClr val="000000"/>
                </a:solidFill>
                <a:latin typeface="맑은 고딕" panose="020B0503020000020004" pitchFamily="50" charset="-127"/>
              </a:rPr>
              <a:t> 아키텍처 모델</a:t>
            </a:r>
            <a:r>
              <a:rPr lang="ko-KR" altLang="en-US" sz="11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             </a:t>
            </a:r>
            <a:r>
              <a:rPr lang="en-US" altLang="ko-KR" sz="800" i="1">
                <a:solidFill>
                  <a:srgbClr val="000000"/>
                </a:solidFill>
                <a:latin typeface="맑은 고딕" panose="020B0503020000020004" pitchFamily="50" charset="-127"/>
              </a:rPr>
              <a:t>* Azure SQL </a:t>
            </a:r>
            <a:r>
              <a:rPr lang="ko-KR" altLang="en-US" sz="800" i="1">
                <a:solidFill>
                  <a:srgbClr val="000000"/>
                </a:solidFill>
                <a:latin typeface="맑은 고딕" panose="020B0503020000020004" pitchFamily="50" charset="-127"/>
              </a:rPr>
              <a:t>비용모델 및 서비스 계층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5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표준 가용성 모델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.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컴퓨팅 및 스토리지 계층의 분리를 기반으로 하며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원격 스토리지에 대한 고가용성 및 안정성을 제공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.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유지관리 작업 중 일부 성능저하를 허용할 수 있는 어플리케이션에 적용가능한 모델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. DTU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비용모델의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Basic(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기본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), Standard(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표준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), vCore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비용모델의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General(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범용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 계층이 이에 해당</a:t>
            </a: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9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프리미엄 가용성 모델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.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데이터베이스 엔진 프로세스의 클러스터를 기반으로 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.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높은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IO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성능을 필요로 하는 어플리케이션에 적합하며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유지관리 작업중에도 최소한의 성능 보장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. DTU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비용모델의 프리미엄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vCore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비용모델의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Business Critical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 계층이 이에 해당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실행 단추: 앞으로 또는 다음 29">
            <a:hlinkClick r:id="rId4" action="ppaction://hlinksldjump" highlightClick="1"/>
          </p:cNvPr>
          <p:cNvSpPr/>
          <p:nvPr/>
        </p:nvSpPr>
        <p:spPr>
          <a:xfrm>
            <a:off x="5015505" y="2150965"/>
            <a:ext cx="152466" cy="152466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283" y="3967026"/>
            <a:ext cx="2081252" cy="237929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580009" y="3928926"/>
            <a:ext cx="3583413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3)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프리미엄 </a:t>
            </a:r>
            <a:r>
              <a:rPr lang="ko-KR" altLang="en-US" sz="700" b="1">
                <a:solidFill>
                  <a:srgbClr val="000000"/>
                </a:solidFill>
                <a:latin typeface="맑은 고딕" panose="020B0503020000020004" pitchFamily="50" charset="-127"/>
              </a:rPr>
              <a:t>가용성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모델의 영역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(AZ)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중복 구성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프리미엄 가용성 모델 기본값은 클러스터 보조노드 구성을 동일 </a:t>
            </a:r>
            <a:r>
              <a:rPr lang="en-US" altLang="ko-KR" sz="700" smtClean="0"/>
              <a:t>AZ (D/C) </a:t>
            </a:r>
            <a:r>
              <a:rPr lang="ko-KR" altLang="en-US" sz="700" smtClean="0"/>
              <a:t>에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생성</a:t>
            </a:r>
            <a:r>
              <a:rPr lang="en-US" altLang="ko-KR" sz="700" smtClean="0"/>
              <a:t>, </a:t>
            </a:r>
            <a:r>
              <a:rPr lang="ko-KR" altLang="en-US" sz="700" smtClean="0"/>
              <a:t>영역 중복구성시 동일 리전 내 다른 </a:t>
            </a:r>
            <a:r>
              <a:rPr lang="en-US" altLang="ko-KR" sz="700" smtClean="0"/>
              <a:t>AZ (D/C)</a:t>
            </a:r>
            <a:r>
              <a:rPr lang="ko-KR" altLang="en-US" sz="700" smtClean="0"/>
              <a:t>에 보조노드 생성 가능함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700" smtClean="0"/>
              <a:t>SPoF </a:t>
            </a:r>
            <a:r>
              <a:rPr lang="ko-KR" altLang="en-US" sz="700" smtClean="0"/>
              <a:t>해소를 위해 가용성 제어 링은 각 </a:t>
            </a:r>
            <a:r>
              <a:rPr lang="en-US" altLang="ko-KR" sz="700" smtClean="0"/>
              <a:t>AZ </a:t>
            </a:r>
            <a:r>
              <a:rPr lang="ko-KR" altLang="en-US" sz="700" smtClean="0"/>
              <a:t>의 </a:t>
            </a:r>
            <a:r>
              <a:rPr lang="en-US" altLang="ko-KR" sz="700" smtClean="0"/>
              <a:t>G/W</a:t>
            </a:r>
            <a:r>
              <a:rPr lang="ko-KR" altLang="en-US" sz="700" smtClean="0"/>
              <a:t>로 복제되며 특정 제어 링에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대한 라우팅을 </a:t>
            </a:r>
            <a:r>
              <a:rPr lang="en-US" altLang="ko-KR" sz="700" smtClean="0"/>
              <a:t>Azure Traffic Manager</a:t>
            </a:r>
            <a:r>
              <a:rPr lang="en-US" altLang="ko-KR" sz="700" baseline="30000" smtClean="0"/>
              <a:t>1)</a:t>
            </a:r>
            <a:r>
              <a:rPr lang="en-US" altLang="ko-KR" sz="700" smtClean="0"/>
              <a:t> </a:t>
            </a:r>
            <a:r>
              <a:rPr lang="ko-KR" altLang="en-US" sz="700" smtClean="0"/>
              <a:t>에서 제어함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영역 중복 구성은 보조노드를 어떤 </a:t>
            </a:r>
            <a:r>
              <a:rPr lang="en-US" altLang="ko-KR" sz="700" smtClean="0"/>
              <a:t>AZ</a:t>
            </a:r>
            <a:r>
              <a:rPr lang="ko-KR" altLang="en-US" sz="700" smtClean="0"/>
              <a:t>에 위치시킬 것인지를 구성하는 아키텍처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이므로 이에 따른 추가적인 데이터베이스 중복을 필요로 하지 않음 </a:t>
            </a:r>
            <a:r>
              <a:rPr lang="en-US" altLang="ko-KR" sz="700" smtClean="0"/>
              <a:t>(</a:t>
            </a:r>
            <a:r>
              <a:rPr lang="ko-KR" altLang="en-US" sz="700" smtClean="0"/>
              <a:t>추가비용</a:t>
            </a:r>
            <a:r>
              <a:rPr lang="en-US" altLang="ko-KR" sz="700" smtClean="0"/>
              <a:t>X)</a:t>
            </a:r>
            <a:endParaRPr lang="en-US" altLang="ko-KR" sz="70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영역 중복 구성은 어플리케이션의 데이터베이스 접속 로직을 변경하지 않고도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D/C </a:t>
            </a:r>
            <a:r>
              <a:rPr lang="ko-KR" altLang="en-US" sz="700" smtClean="0"/>
              <a:t>중단을 포함한 심각한 장애 대비 데이터베이스를 탄력적으로 복원할 수 있음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기존 운영중 </a:t>
            </a:r>
            <a:r>
              <a:rPr lang="en-US" altLang="ko-KR" sz="700" smtClean="0"/>
              <a:t>Azure SQL Single DB, Elastic Pool </a:t>
            </a:r>
            <a:r>
              <a:rPr lang="ko-KR" altLang="en-US" sz="700" smtClean="0"/>
              <a:t>을 영역 중복 구성으로 변환 지원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영역 중복 구성은 서로 다른 </a:t>
            </a:r>
            <a:r>
              <a:rPr lang="en-US" altLang="ko-KR" sz="700" smtClean="0"/>
              <a:t>D/C </a:t>
            </a:r>
            <a:r>
              <a:rPr lang="ko-KR" altLang="en-US" sz="700" smtClean="0"/>
              <a:t>에 복제본이 있는 관계로 </a:t>
            </a:r>
            <a:r>
              <a:rPr lang="en-US" altLang="ko-KR" sz="700" smtClean="0"/>
              <a:t>N/W </a:t>
            </a:r>
            <a:r>
              <a:rPr lang="ko-KR" altLang="en-US" sz="700" smtClean="0"/>
              <a:t>딜레이가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길어지면 동기화 방식으로 복제되는 </a:t>
            </a:r>
            <a:r>
              <a:rPr lang="en-US" altLang="ko-KR" sz="700" smtClean="0"/>
              <a:t>1</a:t>
            </a:r>
            <a:r>
              <a:rPr lang="ko-KR" altLang="en-US" sz="700" smtClean="0"/>
              <a:t>개 보조복제본과의 통신 지연으로 인해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결과적으로 주 노드의 트랜잭션 커밋이 지연될 수 있음 </a:t>
            </a:r>
            <a:r>
              <a:rPr lang="en-US" altLang="ko-KR" sz="700" smtClean="0"/>
              <a:t>(OLTP </a:t>
            </a:r>
            <a:r>
              <a:rPr lang="ko-KR" altLang="en-US" sz="700" smtClean="0"/>
              <a:t>성능 지장 초래</a:t>
            </a:r>
            <a:r>
              <a:rPr lang="en-US" altLang="ko-KR" sz="700" smtClean="0"/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smtClean="0"/>
              <a:t>영영 중복 구성이 완료된 후에도</a:t>
            </a:r>
            <a:r>
              <a:rPr lang="en-US" altLang="ko-KR" sz="700" smtClean="0"/>
              <a:t>, </a:t>
            </a:r>
            <a:r>
              <a:rPr lang="ko-KR" altLang="en-US" sz="700" smtClean="0"/>
              <a:t>이를 비활성화시켜 다시 단일 영역</a:t>
            </a:r>
            <a:r>
              <a:rPr lang="en-US" altLang="ko-KR" sz="700" smtClean="0"/>
              <a:t>(AZ) </a:t>
            </a:r>
            <a:r>
              <a:rPr lang="ko-KR" altLang="en-US" sz="700" smtClean="0"/>
              <a:t>으로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회귀할 수 있음</a:t>
            </a:r>
            <a:endParaRPr lang="en-US" altLang="ko-KR" sz="7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u="sng"/>
              <a:t>리전 중복 구성은 </a:t>
            </a:r>
            <a:r>
              <a:rPr lang="en-US" altLang="ko-KR" sz="700" u="sng"/>
              <a:t>SQL MI </a:t>
            </a:r>
            <a:r>
              <a:rPr lang="ko-KR" altLang="en-US" sz="700" u="sng"/>
              <a:t>서비스에서는 지원하지 </a:t>
            </a:r>
            <a:r>
              <a:rPr lang="ko-KR" altLang="en-US" sz="700" u="sng" smtClean="0"/>
              <a:t>않음</a:t>
            </a:r>
            <a:endParaRPr lang="en-US" altLang="ko-KR" sz="700" u="sng"/>
          </a:p>
        </p:txBody>
      </p:sp>
      <p:sp>
        <p:nvSpPr>
          <p:cNvPr id="35" name="직사각형 34"/>
          <p:cNvSpPr/>
          <p:nvPr/>
        </p:nvSpPr>
        <p:spPr>
          <a:xfrm>
            <a:off x="93709" y="6494809"/>
            <a:ext cx="11846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/>
              <a:t>1) Azure Traffic Manager (</a:t>
            </a:r>
            <a:r>
              <a:rPr lang="ko-KR" altLang="en-US" sz="700" smtClean="0"/>
              <a:t>부하 분산 장치</a:t>
            </a:r>
            <a:r>
              <a:rPr lang="en-US" altLang="ko-KR" sz="700" smtClean="0"/>
              <a:t>) : </a:t>
            </a:r>
            <a:endParaRPr lang="en-US" altLang="ko-KR" sz="70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8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48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05.06. OnPremise </a:t>
            </a:r>
            <a:r>
              <a:rPr lang="ko-KR" altLang="en-US" b="1"/>
              <a:t>이관전략 </a:t>
            </a:r>
            <a:r>
              <a:rPr lang="en-US" altLang="ko-KR" b="1"/>
              <a:t>– </a:t>
            </a:r>
            <a:r>
              <a:rPr lang="ko-KR" altLang="en-US" b="1" smtClean="0"/>
              <a:t>데이터 복제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테이블 </a:t>
            </a:r>
            <a:r>
              <a:rPr lang="en-US" altLang="ko-KR" sz="1200" b="1" u="sng" smtClean="0"/>
              <a:t>CDC</a:t>
            </a:r>
            <a:r>
              <a:rPr lang="ko-KR" altLang="en-US" sz="1200" b="1" u="sng" smtClean="0"/>
              <a:t> 복제 </a:t>
            </a:r>
            <a:r>
              <a:rPr lang="en-US" altLang="ko-KR" sz="1200" b="1" u="sng" smtClean="0"/>
              <a:t>on Azure</a:t>
            </a:r>
            <a:endParaRPr lang="ko-KR" altLang="en-US" sz="1200" b="1" u="sng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22" y="3605894"/>
            <a:ext cx="2167005" cy="14956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620" y="3605894"/>
            <a:ext cx="2154900" cy="14201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03" y="1108710"/>
            <a:ext cx="4629217" cy="144263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25371" y="2543834"/>
            <a:ext cx="5065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CDC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 복제</a:t>
            </a:r>
            <a:endParaRPr lang="en-US" altLang="ko-KR" sz="9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IDR</a:t>
            </a:r>
            <a:r>
              <a:rPr lang="en-US" altLang="ko-KR" sz="900" baseline="30000" smtClean="0"/>
              <a:t>1)</a:t>
            </a:r>
            <a:r>
              <a:rPr lang="en-US" altLang="ko-KR" sz="900" smtClean="0"/>
              <a:t> </a:t>
            </a:r>
            <a:r>
              <a:rPr lang="ko-KR" altLang="en-US" sz="900" smtClean="0"/>
              <a:t>솔루션을 이용하여 테이블단위 변경내역 추출</a:t>
            </a:r>
            <a:r>
              <a:rPr lang="en-US" altLang="ko-KR" sz="900" smtClean="0"/>
              <a:t>/</a:t>
            </a:r>
            <a:r>
              <a:rPr lang="ko-KR" altLang="en-US" sz="900" smtClean="0"/>
              <a:t>반영 </a:t>
            </a:r>
            <a:r>
              <a:rPr lang="en-US" altLang="ko-KR" sz="900" smtClean="0"/>
              <a:t>(Metsys -&gt; </a:t>
            </a:r>
            <a:r>
              <a:rPr lang="ko-KR" altLang="en-US" sz="900" smtClean="0"/>
              <a:t>정보계 </a:t>
            </a:r>
            <a:r>
              <a:rPr lang="en-US" altLang="ko-KR" sz="900" smtClean="0"/>
              <a:t>IW)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복제된 데이터를 이용하여 영업수당</a:t>
            </a:r>
            <a:r>
              <a:rPr lang="en-US" altLang="ko-KR" sz="900" smtClean="0"/>
              <a:t>/</a:t>
            </a:r>
            <a:r>
              <a:rPr lang="ko-KR" altLang="en-US" sz="900" smtClean="0"/>
              <a:t>마감 등 </a:t>
            </a:r>
            <a:r>
              <a:rPr lang="en-US" altLang="ko-KR" sz="900" smtClean="0"/>
              <a:t>Bulk </a:t>
            </a:r>
            <a:r>
              <a:rPr lang="ko-KR" altLang="en-US" sz="900" smtClean="0"/>
              <a:t>배치작업이 </a:t>
            </a:r>
            <a:r>
              <a:rPr lang="en-US" altLang="ko-KR" sz="900" smtClean="0"/>
              <a:t>IW </a:t>
            </a:r>
            <a:r>
              <a:rPr lang="ko-KR" altLang="en-US" sz="900" smtClean="0"/>
              <a:t>에서 수행됨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IDR</a:t>
            </a:r>
            <a:r>
              <a:rPr lang="ko-KR" altLang="en-US" sz="900" smtClean="0"/>
              <a:t>의 </a:t>
            </a:r>
            <a:r>
              <a:rPr lang="en-US" altLang="ko-KR" sz="900"/>
              <a:t>Capture Process</a:t>
            </a:r>
            <a:r>
              <a:rPr lang="ko-KR" altLang="en-US" sz="900"/>
              <a:t>는 로그를 읽어 </a:t>
            </a:r>
            <a:r>
              <a:rPr lang="en-US" altLang="ko-KR" sz="900"/>
              <a:t>Q</a:t>
            </a:r>
            <a:r>
              <a:rPr lang="ko-KR" altLang="en-US" sz="900"/>
              <a:t>에 </a:t>
            </a:r>
            <a:r>
              <a:rPr lang="en-US" altLang="ko-KR" sz="900"/>
              <a:t>write, Apply Process</a:t>
            </a:r>
            <a:r>
              <a:rPr lang="ko-KR" altLang="en-US" sz="900"/>
              <a:t>는 </a:t>
            </a:r>
            <a:r>
              <a:rPr lang="en-US" altLang="ko-KR" sz="900" smtClean="0"/>
              <a:t>Q</a:t>
            </a:r>
            <a:r>
              <a:rPr lang="ko-KR" altLang="en-US" sz="900" smtClean="0"/>
              <a:t> </a:t>
            </a:r>
            <a:r>
              <a:rPr lang="en-US" altLang="ko-KR" sz="900"/>
              <a:t>read</a:t>
            </a:r>
            <a:r>
              <a:rPr lang="ko-KR" altLang="en-US" sz="900"/>
              <a:t>하여 </a:t>
            </a:r>
            <a:r>
              <a:rPr lang="ko-KR" altLang="en-US" sz="900" smtClean="0"/>
              <a:t>테이블</a:t>
            </a:r>
            <a:r>
              <a:rPr lang="en-US" altLang="ko-KR" sz="900" smtClean="0"/>
              <a:t> </a:t>
            </a:r>
            <a:r>
              <a:rPr lang="ko-KR" altLang="en-US" sz="900" smtClean="0"/>
              <a:t>반영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IDR </a:t>
            </a:r>
            <a:r>
              <a:rPr lang="ko-KR" altLang="en-US" sz="900" smtClean="0"/>
              <a:t>은 모듈 형태로 설치되며 데이터 변경분 전송에 </a:t>
            </a:r>
            <a:r>
              <a:rPr lang="en-US" altLang="ko-KR" sz="900"/>
              <a:t>Websphere MQ </a:t>
            </a:r>
            <a:r>
              <a:rPr lang="ko-KR" altLang="en-US" sz="900" smtClean="0"/>
              <a:t>이용</a:t>
            </a:r>
            <a:endParaRPr lang="en-US" altLang="ko-KR" sz="900"/>
          </a:p>
        </p:txBody>
      </p:sp>
      <p:sp>
        <p:nvSpPr>
          <p:cNvPr id="62" name="직사각형 61"/>
          <p:cNvSpPr/>
          <p:nvPr/>
        </p:nvSpPr>
        <p:spPr>
          <a:xfrm>
            <a:off x="93709" y="6323359"/>
            <a:ext cx="11729991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smtClean="0"/>
              <a:t>1) IDR (</a:t>
            </a:r>
            <a:r>
              <a:rPr lang="ko-KR" altLang="en-US" sz="600">
                <a:latin typeface="+mn-ea"/>
              </a:rPr>
              <a:t>IBM InfoSphere Data </a:t>
            </a:r>
            <a:r>
              <a:rPr lang="ko-KR" altLang="en-US" sz="600" smtClean="0">
                <a:latin typeface="+mn-ea"/>
              </a:rPr>
              <a:t>Replication</a:t>
            </a:r>
            <a:r>
              <a:rPr lang="en-US" altLang="ko-KR" sz="600" smtClean="0">
                <a:latin typeface="+mn-ea"/>
              </a:rPr>
              <a:t>) : </a:t>
            </a:r>
            <a:r>
              <a:rPr lang="ko-KR" altLang="en-US" sz="600" smtClean="0">
                <a:latin typeface="+mn-ea"/>
              </a:rPr>
              <a:t>이기종 데이터베이스간 실시간 복제 지원하는 솔루션</a:t>
            </a:r>
            <a:r>
              <a:rPr lang="en-US" altLang="ko-KR" sz="600" smtClean="0">
                <a:latin typeface="+mn-ea"/>
              </a:rPr>
              <a:t>, </a:t>
            </a:r>
            <a:r>
              <a:rPr lang="ko-KR" altLang="en-US" sz="600" smtClean="0">
                <a:latin typeface="+mn-ea"/>
              </a:rPr>
              <a:t>동일한 이름으로 WRS</a:t>
            </a:r>
            <a:r>
              <a:rPr lang="en-US" altLang="ko-KR" sz="600" smtClean="0">
                <a:latin typeface="+mn-ea"/>
              </a:rPr>
              <a:t>(</a:t>
            </a:r>
            <a:r>
              <a:rPr lang="ko-KR" altLang="en-US" sz="600" smtClean="0">
                <a:latin typeface="+mn-ea"/>
              </a:rPr>
              <a:t>WebSphere </a:t>
            </a:r>
            <a:r>
              <a:rPr lang="ko-KR" altLang="en-US" sz="600">
                <a:latin typeface="+mn-ea"/>
              </a:rPr>
              <a:t>Replication Serve</a:t>
            </a:r>
            <a:r>
              <a:rPr lang="en-US" altLang="ko-KR" sz="600" smtClean="0">
                <a:latin typeface="+mn-ea"/>
              </a:rPr>
              <a:t>r), </a:t>
            </a:r>
            <a:r>
              <a:rPr lang="ko-KR" altLang="en-US" sz="600" smtClean="0">
                <a:latin typeface="+mn-ea"/>
              </a:rPr>
              <a:t>IRS(InfoSphere </a:t>
            </a:r>
            <a:r>
              <a:rPr lang="ko-KR" altLang="en-US" sz="600">
                <a:latin typeface="+mn-ea"/>
              </a:rPr>
              <a:t>Replication Server</a:t>
            </a:r>
            <a:r>
              <a:rPr lang="ko-KR" altLang="en-US" sz="600" smtClean="0">
                <a:latin typeface="+mn-ea"/>
              </a:rPr>
              <a:t>) 으로 지칭되기도 함</a:t>
            </a:r>
            <a:endParaRPr lang="en-US" altLang="ko-KR" sz="600" smtClean="0"/>
          </a:p>
          <a:p>
            <a:r>
              <a:rPr lang="en-US" altLang="ko-KR" sz="600" smtClean="0"/>
              <a:t>2) SSIS (SQL Server Integration Service) : </a:t>
            </a:r>
            <a:r>
              <a:rPr lang="ko-KR" altLang="en-US" sz="600" smtClean="0"/>
              <a:t>다양한 소스의 데이터들을 시퀄 </a:t>
            </a:r>
            <a:r>
              <a:rPr lang="en-US" altLang="ko-KR" sz="600" smtClean="0"/>
              <a:t>DB</a:t>
            </a:r>
            <a:r>
              <a:rPr lang="ko-KR" altLang="en-US" sz="600" smtClean="0"/>
              <a:t>로 데이터 변환 및 로드 지원하는 </a:t>
            </a:r>
            <a:r>
              <a:rPr lang="en-US" altLang="ko-KR" sz="600" smtClean="0"/>
              <a:t>ETL </a:t>
            </a:r>
            <a:r>
              <a:rPr lang="ko-KR" altLang="en-US" sz="600" smtClean="0"/>
              <a:t>도구</a:t>
            </a:r>
            <a:r>
              <a:rPr lang="en-US" altLang="ko-KR" sz="600" smtClean="0"/>
              <a:t>, CDC </a:t>
            </a:r>
            <a:r>
              <a:rPr lang="ko-KR" altLang="en-US" sz="600" smtClean="0"/>
              <a:t>기능도 </a:t>
            </a:r>
            <a:r>
              <a:rPr lang="en-US" altLang="ko-KR" sz="600" smtClean="0"/>
              <a:t>SSIS </a:t>
            </a:r>
            <a:r>
              <a:rPr lang="ko-KR" altLang="en-US" sz="600" smtClean="0"/>
              <a:t>기능중에 하나로 포함됨</a:t>
            </a:r>
            <a:endParaRPr lang="ko-KR" altLang="en-US" sz="600"/>
          </a:p>
          <a:p>
            <a:r>
              <a:rPr lang="en-US" altLang="ko-KR" sz="600" smtClean="0"/>
              <a:t>3) orchestration : </a:t>
            </a:r>
            <a:r>
              <a:rPr lang="ko-KR" altLang="en-US" sz="600" smtClean="0"/>
              <a:t>여러 이기종 시스템 전반에서 다양한 단계를 수반하는 프로세스 또는 워크플로우를 자동화하는 방법론</a:t>
            </a:r>
            <a:endParaRPr lang="en-US" altLang="ko-KR" sz="600" smtClean="0"/>
          </a:p>
          <a:p>
            <a:r>
              <a:rPr lang="en-US" altLang="ko-KR" sz="600" smtClean="0"/>
              <a:t>4) ETL (Extract, Transform, Load) : </a:t>
            </a:r>
            <a:r>
              <a:rPr lang="ko-KR" altLang="en-US" sz="600" smtClean="0"/>
              <a:t>기존의 데이터를 필요에 의해 사용자 정의 유형에 따른 적절한 포맷이나 구조로 데이터를 변경하여 플랫폼이 동일 혹은 다른 타겟으로 이동시키는 변환</a:t>
            </a:r>
            <a:endParaRPr lang="en-US" altLang="ko-KR" sz="600" smtClean="0">
              <a:latin typeface="+mn-ea"/>
            </a:endParaRPr>
          </a:p>
          <a:p>
            <a:r>
              <a:rPr lang="en-US" altLang="ko-KR" sz="600" smtClean="0">
                <a:latin typeface="+mn-ea"/>
              </a:rPr>
              <a:t>5) Lift and Shift : OnPremise </a:t>
            </a:r>
            <a:r>
              <a:rPr lang="ko-KR" altLang="en-US" sz="600" smtClean="0">
                <a:latin typeface="+mn-ea"/>
              </a:rPr>
              <a:t>의 코드</a:t>
            </a:r>
            <a:r>
              <a:rPr lang="en-US" altLang="ko-KR" sz="600" smtClean="0">
                <a:latin typeface="+mn-ea"/>
              </a:rPr>
              <a:t>, </a:t>
            </a:r>
            <a:r>
              <a:rPr lang="ko-KR" altLang="en-US" sz="600" smtClean="0">
                <a:latin typeface="+mn-ea"/>
              </a:rPr>
              <a:t>데이터를 퍼블릭 클라우드로로 이전시 거의 수정없이 유사한 플랫폼으로 옮기는 방법론</a:t>
            </a:r>
            <a:r>
              <a:rPr lang="en-US" altLang="ko-KR" sz="600" smtClean="0">
                <a:latin typeface="+mn-ea"/>
              </a:rPr>
              <a:t>, </a:t>
            </a:r>
            <a:r>
              <a:rPr lang="ko-KR" altLang="en-US" sz="600" smtClean="0">
                <a:latin typeface="+mn-ea"/>
              </a:rPr>
              <a:t>구조</a:t>
            </a:r>
            <a:r>
              <a:rPr lang="en-US" altLang="ko-KR" sz="600" smtClean="0">
                <a:latin typeface="+mn-ea"/>
              </a:rPr>
              <a:t> </a:t>
            </a:r>
            <a:r>
              <a:rPr lang="ko-KR" altLang="en-US" sz="600" smtClean="0">
                <a:latin typeface="+mn-ea"/>
              </a:rPr>
              <a:t>및 데이터 변경등을 거쳐 클라우드 환경으로 네이티브화 시키는 </a:t>
            </a:r>
            <a:r>
              <a:rPr lang="en-US" altLang="ko-KR" sz="600" smtClean="0">
                <a:latin typeface="+mn-ea"/>
              </a:rPr>
              <a:t>Refectoring </a:t>
            </a:r>
            <a:r>
              <a:rPr lang="ko-KR" altLang="en-US" sz="600" smtClean="0">
                <a:latin typeface="+mn-ea"/>
              </a:rPr>
              <a:t>과 반대의 의미를 지님</a:t>
            </a:r>
            <a:endParaRPr lang="en-US" altLang="ko-KR" sz="600" smtClean="0"/>
          </a:p>
        </p:txBody>
      </p:sp>
      <p:sp>
        <p:nvSpPr>
          <p:cNvPr id="63" name="직사각형 62"/>
          <p:cNvSpPr/>
          <p:nvPr/>
        </p:nvSpPr>
        <p:spPr>
          <a:xfrm>
            <a:off x="244023" y="5177846"/>
            <a:ext cx="545573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MQ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구성</a:t>
            </a:r>
            <a:endParaRPr lang="en-US" altLang="ko-KR" sz="9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Websphere MQ</a:t>
            </a:r>
            <a:r>
              <a:rPr lang="ko-KR" altLang="en-US" sz="900" smtClean="0"/>
              <a:t>는 복제 데이터 송수신을 위해 </a:t>
            </a:r>
            <a:r>
              <a:rPr lang="en-US" altLang="ko-KR" sz="900" smtClean="0"/>
              <a:t>Local/Remote </a:t>
            </a:r>
            <a:r>
              <a:rPr lang="ko-KR" altLang="en-US" sz="900" smtClean="0"/>
              <a:t>큐와 송수신 </a:t>
            </a:r>
            <a:r>
              <a:rPr lang="en-US" altLang="ko-KR" sz="900" smtClean="0"/>
              <a:t>MQ</a:t>
            </a:r>
            <a:r>
              <a:rPr lang="ko-KR" altLang="en-US" sz="900" smtClean="0"/>
              <a:t>채널 사용</a:t>
            </a:r>
            <a:r>
              <a:rPr lang="en-US" altLang="ko-KR" sz="900" smtClean="0"/>
              <a:t>(TCP/IP)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복제 지연방지 및 장애영향도 최소화하기 위해 복제 사용하는 </a:t>
            </a:r>
            <a:r>
              <a:rPr lang="en-US" altLang="ko-KR" sz="900" smtClean="0"/>
              <a:t>Q</a:t>
            </a:r>
            <a:r>
              <a:rPr lang="ko-KR" altLang="en-US" sz="900" smtClean="0"/>
              <a:t>를 </a:t>
            </a:r>
            <a:r>
              <a:rPr lang="en-US" altLang="ko-KR" sz="900" smtClean="0"/>
              <a:t>3</a:t>
            </a:r>
            <a:r>
              <a:rPr lang="ko-KR" altLang="en-US" sz="900" smtClean="0"/>
              <a:t>개로 분리</a:t>
            </a:r>
            <a:r>
              <a:rPr lang="en-US" altLang="ko-KR" sz="900" smtClean="0"/>
              <a:t>(</a:t>
            </a:r>
            <a:r>
              <a:rPr lang="ko-KR" altLang="en-US" sz="900" smtClean="0"/>
              <a:t>상</a:t>
            </a:r>
            <a:r>
              <a:rPr lang="en-US" altLang="ko-KR" sz="900" smtClean="0"/>
              <a:t>/</a:t>
            </a:r>
            <a:r>
              <a:rPr lang="ko-KR" altLang="en-US" sz="900" smtClean="0"/>
              <a:t>중</a:t>
            </a:r>
            <a:r>
              <a:rPr lang="en-US" altLang="ko-KR" sz="900" smtClean="0"/>
              <a:t>/</a:t>
            </a:r>
            <a:r>
              <a:rPr lang="ko-KR" altLang="en-US" sz="900" smtClean="0"/>
              <a:t>하</a:t>
            </a:r>
            <a:r>
              <a:rPr lang="en-US" altLang="ko-KR" sz="900" smtClean="0"/>
              <a:t>)</a:t>
            </a:r>
            <a:endParaRPr lang="en-US" altLang="ko-KR" sz="90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송수신 채널이 </a:t>
            </a:r>
            <a:r>
              <a:rPr lang="en-US" altLang="ko-KR" sz="900" smtClean="0"/>
              <a:t>Q</a:t>
            </a:r>
            <a:r>
              <a:rPr lang="ko-KR" altLang="en-US" sz="900" smtClean="0"/>
              <a:t>별로 존재하며 </a:t>
            </a:r>
            <a:r>
              <a:rPr lang="en-US" altLang="ko-KR" sz="900" smtClean="0"/>
              <a:t>TCP/IP </a:t>
            </a:r>
            <a:r>
              <a:rPr lang="ko-KR" altLang="en-US" sz="900" smtClean="0"/>
              <a:t>통신을 하기 위한 리스너 구성됨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/>
              <a:t>클러스터 리소스에 </a:t>
            </a:r>
            <a:r>
              <a:rPr lang="en-US" altLang="ko-KR" sz="900"/>
              <a:t>DB2</a:t>
            </a:r>
            <a:r>
              <a:rPr lang="ko-KR" altLang="en-US" sz="900"/>
              <a:t> 와 마찬가지로 복제 솔루션</a:t>
            </a:r>
            <a:r>
              <a:rPr lang="en-US" altLang="ko-KR" sz="900"/>
              <a:t>(MQ </a:t>
            </a:r>
            <a:r>
              <a:rPr lang="ko-KR" altLang="en-US" sz="900"/>
              <a:t>리소스</a:t>
            </a:r>
            <a:r>
              <a:rPr lang="en-US" altLang="ko-KR" sz="900"/>
              <a:t>)</a:t>
            </a:r>
            <a:r>
              <a:rPr lang="ko-KR" altLang="en-US" sz="900"/>
              <a:t>도 이중화 </a:t>
            </a:r>
            <a:r>
              <a:rPr lang="ko-KR" altLang="en-US" sz="900" smtClean="0"/>
              <a:t>구성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업무중요도</a:t>
            </a:r>
            <a:r>
              <a:rPr lang="en-US" altLang="ko-KR" sz="900" smtClean="0"/>
              <a:t>/</a:t>
            </a:r>
            <a:r>
              <a:rPr lang="ko-KR" altLang="en-US" sz="900" smtClean="0"/>
              <a:t>변경발생빈도</a:t>
            </a:r>
            <a:r>
              <a:rPr lang="en-US" altLang="ko-KR" sz="900" smtClean="0"/>
              <a:t>/</a:t>
            </a:r>
            <a:r>
              <a:rPr lang="ko-KR" altLang="en-US" sz="900" smtClean="0"/>
              <a:t>변경발생시간</a:t>
            </a:r>
            <a:r>
              <a:rPr lang="en-US" altLang="ko-KR" sz="900" smtClean="0"/>
              <a:t>/</a:t>
            </a:r>
            <a:r>
              <a:rPr lang="ko-KR" altLang="en-US" sz="900" smtClean="0"/>
              <a:t>배치성 여부 등 기준에 따라 상</a:t>
            </a:r>
            <a:r>
              <a:rPr lang="en-US" altLang="ko-KR" sz="900" smtClean="0"/>
              <a:t>/</a:t>
            </a:r>
            <a:r>
              <a:rPr lang="ko-KR" altLang="en-US" sz="900" smtClean="0"/>
              <a:t>중</a:t>
            </a:r>
            <a:r>
              <a:rPr lang="en-US" altLang="ko-KR" sz="900" smtClean="0"/>
              <a:t>/</a:t>
            </a:r>
            <a:r>
              <a:rPr lang="ko-KR" altLang="en-US" sz="900" smtClean="0"/>
              <a:t>하 </a:t>
            </a:r>
            <a:r>
              <a:rPr lang="en-US" altLang="ko-KR" sz="900" smtClean="0"/>
              <a:t>Q </a:t>
            </a:r>
            <a:r>
              <a:rPr lang="ko-KR" altLang="en-US" sz="900" smtClean="0"/>
              <a:t>채널 선택</a:t>
            </a:r>
            <a:endParaRPr lang="en-US" altLang="ko-KR" sz="900"/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227773"/>
              </p:ext>
            </p:extLst>
          </p:nvPr>
        </p:nvGraphicFramePr>
        <p:xfrm>
          <a:off x="6309083" y="1421883"/>
          <a:ext cx="5275000" cy="1221961"/>
        </p:xfrm>
        <a:graphic>
          <a:graphicData uri="http://schemas.openxmlformats.org/drawingml/2006/table">
            <a:tbl>
              <a:tblPr/>
              <a:tblGrid>
                <a:gridCol w="2569900"/>
                <a:gridCol w="2705100"/>
              </a:tblGrid>
              <a:tr h="155161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FFFFFF"/>
                          </a:solidFill>
                          <a:effectLst/>
                        </a:rPr>
                        <a:t>Supported Source databases</a:t>
                      </a:r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FFFFFF"/>
                          </a:solidFill>
                          <a:effectLst/>
                        </a:rPr>
                        <a:t>Supported target databases / middleware applications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r>
                        <a:rPr lang="en-US" sz="700" dirty="0"/>
                        <a:t>IBM® DB2® for Linux, Unix and Windows</a:t>
                      </a:r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IBM DB2 for Linux, Unix and Windows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r>
                        <a:rPr lang="en-US" sz="700" dirty="0"/>
                        <a:t>IBM DB2 for </a:t>
                      </a:r>
                      <a:r>
                        <a:rPr lang="en-US" sz="700" dirty="0" err="1"/>
                        <a:t>i</a:t>
                      </a:r>
                      <a:endParaRPr lang="en-US" sz="700" dirty="0"/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IBM DB2 for i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r>
                        <a:rPr lang="en-US" sz="700" dirty="0"/>
                        <a:t>IBM DB2 for </a:t>
                      </a:r>
                      <a:r>
                        <a:rPr lang="en-US" sz="700" dirty="0" err="1"/>
                        <a:t>z.OS</a:t>
                      </a:r>
                      <a:r>
                        <a:rPr lang="en-US" sz="700" dirty="0"/>
                        <a:t>®</a:t>
                      </a:r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IBM DB2 for z/OS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r>
                        <a:rPr lang="en-US" sz="700" dirty="0"/>
                        <a:t>IBM Informix® Dynamic Server</a:t>
                      </a:r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IBM Informix Dynamic Server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r>
                        <a:rPr lang="en-US" sz="700" dirty="0"/>
                        <a:t>IMS ™</a:t>
                      </a:r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IBM </a:t>
                      </a:r>
                      <a:r>
                        <a:rPr lang="en-US" sz="700" dirty="0" err="1"/>
                        <a:t>InfoSphere</a:t>
                      </a:r>
                      <a:r>
                        <a:rPr lang="en-US" sz="700" dirty="0"/>
                        <a:t> </a:t>
                      </a:r>
                      <a:r>
                        <a:rPr lang="en-US" sz="700" dirty="0" err="1"/>
                        <a:t>DataStage</a:t>
                      </a:r>
                      <a:r>
                        <a:rPr lang="en-US" sz="700" dirty="0"/>
                        <a:t>®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r>
                        <a:rPr lang="en-US" sz="700" dirty="0"/>
                        <a:t>Microsoft SQL Server</a:t>
                      </a:r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Microsoft SQL Server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r>
                        <a:rPr lang="en-US" sz="700"/>
                        <a:t>Oracle</a:t>
                      </a:r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err="1"/>
                        <a:t>Nettezza</a:t>
                      </a:r>
                      <a:r>
                        <a:rPr lang="en-US" sz="700" dirty="0"/>
                        <a:t>®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r>
                        <a:rPr lang="en-US" sz="700"/>
                        <a:t>Sybase</a:t>
                      </a:r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Oracle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endParaRPr lang="ko-KR" altLang="en-US" sz="700"/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Sybase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83">
                <a:tc>
                  <a:txBody>
                    <a:bodyPr/>
                    <a:lstStyle/>
                    <a:p>
                      <a:endParaRPr lang="ko-KR" altLang="en-US" sz="700" dirty="0"/>
                    </a:p>
                  </a:txBody>
                  <a:tcPr marT="0" marB="0" anchor="ctr">
                    <a:lnL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Teradata</a:t>
                      </a:r>
                    </a:p>
                  </a:txBody>
                  <a:tcPr marT="0" marB="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이등변 삼각형 11"/>
          <p:cNvSpPr/>
          <p:nvPr/>
        </p:nvSpPr>
        <p:spPr>
          <a:xfrm rot="5400000">
            <a:off x="4276725" y="3515454"/>
            <a:ext cx="2758440" cy="15621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39208" y="997151"/>
            <a:ext cx="506544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IaaS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환경</a:t>
            </a:r>
            <a:endParaRPr lang="en-US" altLang="ko-KR" sz="9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IaaS </a:t>
            </a:r>
            <a:r>
              <a:rPr lang="ko-KR" altLang="en-US" sz="900" smtClean="0"/>
              <a:t>환경 전환시 아래 이기종</a:t>
            </a:r>
            <a:r>
              <a:rPr lang="en-US" altLang="ko-KR" sz="900" smtClean="0"/>
              <a:t>DB</a:t>
            </a:r>
            <a:r>
              <a:rPr lang="ko-KR" altLang="en-US" sz="900" smtClean="0"/>
              <a:t>간의 복제지원 대상 참고</a:t>
            </a:r>
            <a:endParaRPr lang="en-US" altLang="ko-KR" sz="900" smtClean="0"/>
          </a:p>
        </p:txBody>
      </p:sp>
      <p:sp>
        <p:nvSpPr>
          <p:cNvPr id="17" name="직사각형 16"/>
          <p:cNvSpPr/>
          <p:nvPr/>
        </p:nvSpPr>
        <p:spPr>
          <a:xfrm>
            <a:off x="6039208" y="2593467"/>
            <a:ext cx="5065449" cy="242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PaaS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환경</a:t>
            </a:r>
            <a:endParaRPr lang="en-US" altLang="ko-KR" sz="9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569" y="2835585"/>
            <a:ext cx="1691281" cy="157131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943850" y="2886734"/>
            <a:ext cx="4381499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Azure SQL MI </a:t>
            </a:r>
            <a:r>
              <a:rPr lang="ko-KR" altLang="en-US" sz="900" smtClean="0"/>
              <a:t>사용시 </a:t>
            </a:r>
            <a:r>
              <a:rPr lang="en-US" altLang="ko-KR" sz="900" smtClean="0"/>
              <a:t>SQL Server</a:t>
            </a:r>
            <a:r>
              <a:rPr lang="ko-KR" altLang="en-US" sz="900" smtClean="0"/>
              <a:t>의</a:t>
            </a:r>
            <a:r>
              <a:rPr lang="en-US" altLang="ko-KR" sz="900" smtClean="0"/>
              <a:t> SSIS</a:t>
            </a:r>
            <a:r>
              <a:rPr lang="en-US" altLang="ko-KR" sz="900" baseline="30000" smtClean="0"/>
              <a:t>2)</a:t>
            </a:r>
            <a:r>
              <a:rPr lang="en-US" altLang="ko-KR" sz="900" smtClean="0"/>
              <a:t> </a:t>
            </a:r>
            <a:r>
              <a:rPr lang="ko-KR" altLang="en-US" sz="900" smtClean="0"/>
              <a:t>자체 </a:t>
            </a:r>
            <a:r>
              <a:rPr lang="en-US" altLang="ko-KR" sz="900" smtClean="0"/>
              <a:t>CDC </a:t>
            </a:r>
            <a:r>
              <a:rPr lang="ko-KR" altLang="en-US" sz="900" smtClean="0"/>
              <a:t>내장기능 활용가능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SQL Sever </a:t>
            </a:r>
            <a:r>
              <a:rPr lang="ko-KR" altLang="en-US" sz="900" smtClean="0"/>
              <a:t>의 트랜잭션 로그에 기록된 </a:t>
            </a:r>
            <a:r>
              <a:rPr lang="en-US" altLang="ko-KR" sz="900" smtClean="0"/>
              <a:t>DML </a:t>
            </a:r>
            <a:r>
              <a:rPr lang="ko-KR" altLang="en-US" sz="900" smtClean="0"/>
              <a:t>단위로 테이블 복제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캡처 프로세스에 로그를 입력하여 </a:t>
            </a:r>
            <a:r>
              <a:rPr lang="en-US" altLang="ko-KR" sz="900" smtClean="0"/>
              <a:t>Change table </a:t>
            </a:r>
            <a:r>
              <a:rPr lang="ko-KR" altLang="en-US" sz="900" smtClean="0"/>
              <a:t>에 변경데이터 보관 </a:t>
            </a:r>
            <a:r>
              <a:rPr lang="en-US" altLang="ko-KR" sz="900" smtClean="0"/>
              <a:t>&amp; </a:t>
            </a:r>
            <a:r>
              <a:rPr lang="ko-KR" altLang="en-US" sz="900" smtClean="0"/>
              <a:t>복제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Change table </a:t>
            </a:r>
            <a:r>
              <a:rPr lang="ko-KR" altLang="en-US" sz="900" smtClean="0"/>
              <a:t>에는 각 </a:t>
            </a:r>
            <a:r>
              <a:rPr lang="en-US" altLang="ko-KR" sz="900" smtClean="0"/>
              <a:t>DML </a:t>
            </a:r>
            <a:r>
              <a:rPr lang="ko-KR" altLang="en-US" sz="900" smtClean="0"/>
              <a:t>관련 메타데이터를 관리하기 위한 </a:t>
            </a:r>
            <a:r>
              <a:rPr lang="en-US" altLang="ko-KR" sz="900" smtClean="0"/>
              <a:t>LSN </a:t>
            </a:r>
            <a:r>
              <a:rPr lang="ko-KR" altLang="en-US" sz="900" smtClean="0"/>
              <a:t>포함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Change table </a:t>
            </a:r>
            <a:r>
              <a:rPr lang="ko-KR" altLang="en-US" sz="900" smtClean="0"/>
              <a:t>에 대한 데이터 정리</a:t>
            </a:r>
            <a:r>
              <a:rPr lang="en-US" altLang="ko-KR" sz="900" smtClean="0"/>
              <a:t>(</a:t>
            </a:r>
            <a:r>
              <a:rPr lang="ko-KR" altLang="en-US" sz="900" smtClean="0"/>
              <a:t>보존정책</a:t>
            </a:r>
            <a:r>
              <a:rPr lang="en-US" altLang="ko-KR" sz="900" smtClean="0"/>
              <a:t>)</a:t>
            </a:r>
            <a:r>
              <a:rPr lang="ko-KR" altLang="en-US" sz="900" smtClean="0"/>
              <a:t> 적용되어 </a:t>
            </a:r>
            <a:r>
              <a:rPr lang="en-US" altLang="ko-KR" sz="900" smtClean="0"/>
              <a:t>recycle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SQL Agent </a:t>
            </a:r>
            <a:r>
              <a:rPr lang="ko-KR" altLang="en-US" sz="900" smtClean="0"/>
              <a:t>에 캡쳐</a:t>
            </a:r>
            <a:r>
              <a:rPr lang="en-US" altLang="ko-KR" sz="900" smtClean="0"/>
              <a:t>, </a:t>
            </a:r>
            <a:r>
              <a:rPr lang="ko-KR" altLang="en-US" sz="900" smtClean="0"/>
              <a:t>정리 작업이 추가되어 관리됨 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(Azure SQL MI</a:t>
            </a:r>
            <a:r>
              <a:rPr lang="ko-KR" altLang="en-US" sz="900" smtClean="0"/>
              <a:t>만 가능</a:t>
            </a:r>
            <a:r>
              <a:rPr lang="en-US" altLang="ko-KR" sz="900" smtClean="0"/>
              <a:t>, Azure Single Database</a:t>
            </a:r>
            <a:r>
              <a:rPr lang="ko-KR" altLang="en-US" sz="900" smtClean="0"/>
              <a:t>는 인스턴스 레벨기능 없음</a:t>
            </a:r>
            <a:r>
              <a:rPr lang="en-US" altLang="ko-KR" sz="90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568" y="4779801"/>
            <a:ext cx="1738508" cy="151239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39208" y="4486889"/>
            <a:ext cx="5065449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Data Factory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기술 소개</a:t>
            </a:r>
            <a:endParaRPr lang="en-US" altLang="ko-KR" sz="9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943849" y="4856575"/>
            <a:ext cx="4381499" cy="168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Azure Data Factory </a:t>
            </a:r>
            <a:r>
              <a:rPr lang="ko-KR" altLang="en-US" sz="900" smtClean="0"/>
              <a:t>는</a:t>
            </a:r>
            <a:r>
              <a:rPr lang="en-US" altLang="ko-KR" sz="900" smtClean="0"/>
              <a:t> </a:t>
            </a:r>
            <a:r>
              <a:rPr lang="ko-KR" altLang="en-US" sz="900" smtClean="0"/>
              <a:t>여러 소스유형의 데이터를 가져와 결합하고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ko-KR" altLang="en-US" sz="900" smtClean="0"/>
              <a:t>이를 </a:t>
            </a:r>
            <a:r>
              <a:rPr lang="en-US" altLang="ko-KR" sz="900" smtClean="0"/>
              <a:t>Azure SQL DW </a:t>
            </a:r>
            <a:r>
              <a:rPr lang="ko-KR" altLang="en-US" sz="900" smtClean="0"/>
              <a:t>에 누적하는 통합형 오케스트레이션</a:t>
            </a:r>
            <a:r>
              <a:rPr lang="en-US" altLang="ko-KR" sz="900" baseline="30000" smtClean="0"/>
              <a:t>3)</a:t>
            </a:r>
            <a:r>
              <a:rPr lang="ko-KR" altLang="en-US" sz="900" smtClean="0"/>
              <a:t> 엔진 서비스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OnPremise SQL Server</a:t>
            </a:r>
            <a:r>
              <a:rPr lang="ko-KR" altLang="en-US" sz="900" smtClean="0"/>
              <a:t>를 </a:t>
            </a:r>
            <a:r>
              <a:rPr lang="en-US" altLang="ko-KR" sz="900" smtClean="0"/>
              <a:t>SSIS </a:t>
            </a:r>
            <a:r>
              <a:rPr lang="ko-KR" altLang="en-US" sz="900" smtClean="0"/>
              <a:t>패키지를 통해 </a:t>
            </a:r>
            <a:r>
              <a:rPr lang="en-US" altLang="ko-KR" sz="900" smtClean="0"/>
              <a:t>ETL</a:t>
            </a:r>
            <a:r>
              <a:rPr lang="en-US" altLang="ko-KR" sz="900" baseline="30000" smtClean="0"/>
              <a:t>4)</a:t>
            </a:r>
            <a:r>
              <a:rPr lang="en-US" altLang="ko-KR" sz="900" smtClean="0"/>
              <a:t> </a:t>
            </a:r>
            <a:r>
              <a:rPr lang="ko-KR" altLang="en-US" sz="900" smtClean="0"/>
              <a:t>작업수행후 이를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ko-KR" altLang="en-US" sz="900" smtClean="0"/>
              <a:t>클라우드로 </a:t>
            </a:r>
            <a:r>
              <a:rPr lang="en-US" altLang="ko-KR" sz="900" smtClean="0"/>
              <a:t>Lift and Shift</a:t>
            </a:r>
            <a:r>
              <a:rPr lang="en-US" altLang="ko-KR" sz="900" baseline="30000" smtClean="0"/>
              <a:t>5)</a:t>
            </a:r>
            <a:r>
              <a:rPr lang="en-US" altLang="ko-KR" sz="900" smtClean="0"/>
              <a:t> </a:t>
            </a:r>
            <a:r>
              <a:rPr lang="ko-KR" altLang="en-US" sz="900" smtClean="0"/>
              <a:t>지원하는 통합 런타임 환경 제공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Data Factory </a:t>
            </a:r>
            <a:r>
              <a:rPr lang="ko-KR" altLang="en-US" sz="900" smtClean="0"/>
              <a:t>에서 정리된 데이터는 </a:t>
            </a:r>
            <a:r>
              <a:rPr lang="en-US" altLang="ko-KR" sz="900" smtClean="0"/>
              <a:t>Azure Synapse </a:t>
            </a:r>
            <a:r>
              <a:rPr lang="ko-KR" altLang="en-US" sz="900" smtClean="0"/>
              <a:t>기술을 통해 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ko-KR" altLang="en-US" sz="900" smtClean="0"/>
              <a:t>표준 </a:t>
            </a:r>
            <a:r>
              <a:rPr lang="en-US" altLang="ko-KR" sz="900" smtClean="0"/>
              <a:t>ANSI SQL </a:t>
            </a:r>
            <a:r>
              <a:rPr lang="ko-KR" altLang="en-US" sz="900" smtClean="0"/>
              <a:t>쿼리를 사용하여 </a:t>
            </a:r>
            <a:r>
              <a:rPr lang="en-US" altLang="ko-KR" sz="900" smtClean="0"/>
              <a:t>SQL DW</a:t>
            </a:r>
            <a:r>
              <a:rPr lang="ko-KR" altLang="en-US" sz="900" smtClean="0"/>
              <a:t>에 엑세스할 수 있도록 변환됨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900"/>
          </a:p>
          <a:p>
            <a:pPr>
              <a:lnSpc>
                <a:spcPct val="120000"/>
              </a:lnSpc>
            </a:pPr>
            <a:r>
              <a:rPr lang="en-US" altLang="ko-KR" sz="700" smtClean="0"/>
              <a:t>* </a:t>
            </a:r>
            <a:r>
              <a:rPr lang="en-US" altLang="ko-KR" sz="700" smtClean="0">
                <a:hlinkClick r:id="rId7"/>
              </a:rPr>
              <a:t>https</a:t>
            </a:r>
            <a:r>
              <a:rPr lang="en-US" altLang="ko-KR" sz="700">
                <a:hlinkClick r:id="rId7"/>
              </a:rPr>
              <a:t>://</a:t>
            </a:r>
            <a:r>
              <a:rPr lang="en-US" altLang="ko-KR" sz="700" smtClean="0">
                <a:hlinkClick r:id="rId7"/>
              </a:rPr>
              <a:t>docs.microsoft.com/ko-kr/azure/architecture/example-scenario/data/hybrid-etl-with-adf</a:t>
            </a:r>
            <a:endParaRPr lang="en-US" altLang="ko-KR" sz="700" smtClean="0"/>
          </a:p>
          <a:p>
            <a:pPr>
              <a:lnSpc>
                <a:spcPct val="120000"/>
              </a:lnSpc>
            </a:pPr>
            <a:endParaRPr lang="en-US" altLang="ko-KR" sz="700"/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900" smtClean="0"/>
          </a:p>
        </p:txBody>
      </p:sp>
    </p:spTree>
    <p:extLst>
      <p:ext uri="{BB962C8B-B14F-4D97-AF65-F5344CB8AC3E}">
        <p14:creationId xmlns:p14="http://schemas.microsoft.com/office/powerpoint/2010/main" val="416391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498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05.07. OnPremise </a:t>
            </a:r>
            <a:r>
              <a:rPr lang="ko-KR" altLang="en-US" b="1"/>
              <a:t>이관전략 </a:t>
            </a:r>
            <a:r>
              <a:rPr lang="en-US" altLang="ko-KR" b="1"/>
              <a:t>– </a:t>
            </a:r>
            <a:r>
              <a:rPr lang="en-US" altLang="ko-KR" b="1" smtClean="0"/>
              <a:t>DB </a:t>
            </a:r>
            <a:r>
              <a:rPr lang="ko-KR" altLang="en-US" b="1" smtClean="0"/>
              <a:t>암호화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DB </a:t>
            </a:r>
            <a:r>
              <a:rPr lang="ko-KR" altLang="en-US" sz="1200" b="1" u="sng" smtClean="0"/>
              <a:t>데이터 암호화 </a:t>
            </a:r>
            <a:r>
              <a:rPr lang="en-US" altLang="ko-KR" sz="1200" b="1" u="sng" smtClean="0"/>
              <a:t>on Azure</a:t>
            </a:r>
            <a:endParaRPr lang="ko-KR" altLang="en-US" sz="1200" b="1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094273"/>
            <a:ext cx="4168775" cy="11478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709" y="2362814"/>
            <a:ext cx="576416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데이터파일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Filesystem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영역 암호화</a:t>
            </a:r>
            <a:endParaRPr lang="en-US" altLang="ko-KR" sz="9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IBM GDE </a:t>
            </a:r>
            <a:r>
              <a:rPr lang="ko-KR" altLang="en-US" sz="900" smtClean="0"/>
              <a:t>을 통해 개인정보 보유 테이블은 </a:t>
            </a:r>
            <a:r>
              <a:rPr lang="en-US" altLang="ko-KR" sz="900" smtClean="0"/>
              <a:t>GDE </a:t>
            </a:r>
            <a:r>
              <a:rPr lang="ko-KR" altLang="en-US" sz="900" smtClean="0"/>
              <a:t>로 암호화된 </a:t>
            </a:r>
            <a:r>
              <a:rPr lang="en-US" altLang="ko-KR" sz="900" smtClean="0"/>
              <a:t>/ENC Filesystem </a:t>
            </a:r>
            <a:r>
              <a:rPr lang="ko-KR" altLang="en-US" sz="900" smtClean="0"/>
              <a:t>데이터파일에 저장됨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암호화된 </a:t>
            </a:r>
            <a:r>
              <a:rPr lang="en-US" altLang="ko-KR" sz="900" smtClean="0"/>
              <a:t>Filesystem </a:t>
            </a:r>
            <a:r>
              <a:rPr lang="ko-KR" altLang="en-US" sz="900" smtClean="0"/>
              <a:t>물리적 이동 또는 변경시 암호화 상태를 그대로 유지함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GDE </a:t>
            </a:r>
            <a:r>
              <a:rPr lang="ko-KR" altLang="en-US" sz="900" smtClean="0"/>
              <a:t>암호화 특징</a:t>
            </a:r>
            <a:endParaRPr lang="en-US" altLang="ko-KR" sz="900" smtClean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245786"/>
              </p:ext>
            </p:extLst>
          </p:nvPr>
        </p:nvGraphicFramePr>
        <p:xfrm>
          <a:off x="286347" y="3100895"/>
          <a:ext cx="4911665" cy="882510"/>
        </p:xfrm>
        <a:graphic>
          <a:graphicData uri="http://schemas.openxmlformats.org/drawingml/2006/table">
            <a:tbl>
              <a:tblPr/>
              <a:tblGrid>
                <a:gridCol w="677290">
                  <a:extLst>
                    <a:ext uri="{9D8B030D-6E8A-4147-A177-3AD203B41FA5}">
                      <a16:colId xmlns:a16="http://schemas.microsoft.com/office/drawing/2014/main" xmlns="" val="2729579901"/>
                    </a:ext>
                  </a:extLst>
                </a:gridCol>
                <a:gridCol w="4234375">
                  <a:extLst>
                    <a:ext uri="{9D8B030D-6E8A-4147-A177-3AD203B41FA5}">
                      <a16:colId xmlns:a16="http://schemas.microsoft.com/office/drawing/2014/main" xmlns="" val="2770931410"/>
                    </a:ext>
                  </a:extLst>
                </a:gridCol>
              </a:tblGrid>
              <a:tr h="1765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특징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9048894"/>
                  </a:ext>
                </a:extLst>
              </a:tr>
              <a:tr h="176502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effectLst/>
                        </a:rPr>
                        <a:t>Application</a:t>
                      </a:r>
                      <a:endParaRPr lang="en-US" sz="800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 적용을 위한 별도의 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Application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없음 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(Plug-In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r>
                        <a:rPr lang="en-US" altLang="ko-KR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80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33813759"/>
                  </a:ext>
                </a:extLst>
              </a:tr>
              <a:tr h="176502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effectLst/>
                        </a:rPr>
                        <a:t>OS</a:t>
                      </a:r>
                      <a:r>
                        <a:rPr lang="en-US" sz="800" baseline="0" smtClean="0">
                          <a:effectLst/>
                        </a:rPr>
                        <a:t> </a:t>
                      </a:r>
                      <a:r>
                        <a:rPr lang="ko-KR" altLang="en-US" sz="800" baseline="0" smtClean="0">
                          <a:effectLst/>
                        </a:rPr>
                        <a:t>접근제어</a:t>
                      </a:r>
                      <a:endParaRPr lang="en-US" sz="800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effectLst/>
                        </a:rPr>
                        <a:t>OS</a:t>
                      </a:r>
                      <a:r>
                        <a:rPr lang="en-US" sz="800" baseline="0" smtClean="0">
                          <a:effectLst/>
                        </a:rPr>
                        <a:t> User &amp; Process </a:t>
                      </a:r>
                      <a:r>
                        <a:rPr lang="ko-KR" altLang="en-US" sz="800" baseline="0" smtClean="0">
                          <a:effectLst/>
                        </a:rPr>
                        <a:t>접근제어</a:t>
                      </a:r>
                      <a:r>
                        <a:rPr lang="en-US" altLang="ko-KR" sz="800" baseline="0" smtClean="0">
                          <a:effectLst/>
                        </a:rPr>
                        <a:t>, File/Volume </a:t>
                      </a:r>
                      <a:r>
                        <a:rPr lang="ko-KR" altLang="en-US" sz="800" baseline="0" smtClean="0">
                          <a:effectLst/>
                        </a:rPr>
                        <a:t>접근제어</a:t>
                      </a:r>
                      <a:endParaRPr lang="en-US" sz="80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88873280"/>
                  </a:ext>
                </a:extLst>
              </a:tr>
              <a:tr h="1765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>
                          <a:effectLst/>
                        </a:rPr>
                        <a:t>중앙관리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effectLst/>
                        </a:rPr>
                        <a:t>Cloud</a:t>
                      </a:r>
                      <a:r>
                        <a:rPr lang="en-US" sz="800" baseline="0" smtClean="0">
                          <a:effectLst/>
                        </a:rPr>
                        <a:t> </a:t>
                      </a:r>
                      <a:r>
                        <a:rPr lang="ko-KR" altLang="en-US" sz="800" baseline="0" smtClean="0">
                          <a:effectLst/>
                        </a:rPr>
                        <a:t>환경 암호화 제공</a:t>
                      </a:r>
                      <a:r>
                        <a:rPr lang="en-US" altLang="ko-KR" sz="800" baseline="0" smtClean="0">
                          <a:effectLst/>
                        </a:rPr>
                        <a:t>, </a:t>
                      </a:r>
                      <a:r>
                        <a:rPr lang="ko-KR" altLang="en-US" sz="800" baseline="0" smtClean="0">
                          <a:effectLst/>
                        </a:rPr>
                        <a:t>모든 </a:t>
                      </a:r>
                      <a:r>
                        <a:rPr lang="en-US" altLang="ko-KR" sz="800" baseline="0" smtClean="0">
                          <a:effectLst/>
                        </a:rPr>
                        <a:t>DBMS </a:t>
                      </a:r>
                      <a:r>
                        <a:rPr lang="ko-KR" altLang="en-US" sz="800" baseline="0" smtClean="0">
                          <a:effectLst/>
                        </a:rPr>
                        <a:t>중앙 관리</a:t>
                      </a:r>
                      <a:endParaRPr lang="en-US" sz="80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6439283"/>
                  </a:ext>
                </a:extLst>
              </a:tr>
              <a:tr h="17650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smtClean="0">
                          <a:effectLst/>
                        </a:rPr>
                        <a:t>암호화 성능</a:t>
                      </a:r>
                      <a:endParaRPr lang="en-US" sz="800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smtClean="0">
                          <a:effectLst/>
                        </a:rPr>
                        <a:t>암호화 후 최소 성능 </a:t>
                      </a:r>
                      <a:r>
                        <a:rPr lang="en-US" altLang="ko-KR" sz="800" smtClean="0">
                          <a:effectLst/>
                        </a:rPr>
                        <a:t>Impact</a:t>
                      </a:r>
                      <a:r>
                        <a:rPr lang="en-US" altLang="ko-KR" sz="800" baseline="0" smtClean="0">
                          <a:effectLst/>
                        </a:rPr>
                        <a:t> </a:t>
                      </a:r>
                      <a:r>
                        <a:rPr lang="ko-KR" altLang="en-US" sz="800" baseline="0" smtClean="0">
                          <a:effectLst/>
                        </a:rPr>
                        <a:t>인덱스 검색 등 조회 변화없음</a:t>
                      </a:r>
                      <a:endParaRPr lang="en-US" sz="80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22684472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93709" y="3983406"/>
            <a:ext cx="5764166" cy="242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암호화 방식 구분</a:t>
            </a:r>
            <a:endParaRPr lang="en-US" altLang="ko-KR" sz="900" smtClean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840296"/>
              </p:ext>
            </p:extLst>
          </p:nvPr>
        </p:nvGraphicFramePr>
        <p:xfrm>
          <a:off x="276225" y="4252965"/>
          <a:ext cx="4921790" cy="2175971"/>
        </p:xfrm>
        <a:graphic>
          <a:graphicData uri="http://schemas.openxmlformats.org/drawingml/2006/table">
            <a:tbl>
              <a:tblPr/>
              <a:tblGrid>
                <a:gridCol w="687412"/>
                <a:gridCol w="2117189">
                  <a:extLst>
                    <a:ext uri="{9D8B030D-6E8A-4147-A177-3AD203B41FA5}">
                      <a16:colId xmlns:a16="http://schemas.microsoft.com/office/drawing/2014/main" xmlns="" val="2729579901"/>
                    </a:ext>
                  </a:extLst>
                </a:gridCol>
                <a:gridCol w="2117189">
                  <a:extLst>
                    <a:ext uri="{9D8B030D-6E8A-4147-A177-3AD203B41FA5}">
                      <a16:colId xmlns:a16="http://schemas.microsoft.com/office/drawing/2014/main" xmlns="" val="2770931410"/>
                    </a:ext>
                  </a:extLst>
                </a:gridCol>
              </a:tblGrid>
              <a:tr h="155156">
                <a:tc>
                  <a:txBody>
                    <a:bodyPr/>
                    <a:lstStyle/>
                    <a:p>
                      <a:pPr algn="ctr"/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800" b="1" i="0" u="none" strike="noStrike" baseline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baseline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Plug-In</a:t>
                      </a:r>
                      <a:r>
                        <a:rPr lang="en-US" sz="800" b="1" i="0" u="none" strike="noStrike" baseline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baseline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9048894"/>
                  </a:ext>
                </a:extLst>
              </a:tr>
              <a:tr h="12752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>
                          <a:effectLst/>
                        </a:rPr>
                        <a:t>암호화</a:t>
                      </a:r>
                      <a:endParaRPr lang="en-US" altLang="ko-KR" sz="800" b="1" smtClean="0">
                        <a:effectLst/>
                      </a:endParaRPr>
                    </a:p>
                    <a:p>
                      <a:pPr algn="ctr"/>
                      <a:r>
                        <a:rPr lang="ko-KR" altLang="en-US" sz="800" b="1" smtClean="0">
                          <a:effectLst/>
                        </a:rPr>
                        <a:t>아키텍처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33813759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>
                          <a:effectLst/>
                        </a:rPr>
                        <a:t>장점</a:t>
                      </a:r>
                      <a:endParaRPr lang="en-US" sz="800" b="1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smtClean="0">
                          <a:effectLst/>
                        </a:rPr>
                        <a:t>암복호화가 </a:t>
                      </a:r>
                      <a:r>
                        <a:rPr lang="en-US" altLang="ko-KR" sz="800" smtClean="0">
                          <a:effectLst/>
                        </a:rPr>
                        <a:t>AP</a:t>
                      </a:r>
                      <a:r>
                        <a:rPr lang="ko-KR" altLang="en-US" sz="800" smtClean="0">
                          <a:effectLst/>
                        </a:rPr>
                        <a:t>에서 수행</a:t>
                      </a:r>
                      <a:r>
                        <a:rPr lang="en-US" altLang="ko-KR" sz="800" smtClean="0">
                          <a:effectLst/>
                        </a:rPr>
                        <a:t>,</a:t>
                      </a:r>
                      <a:r>
                        <a:rPr lang="en-US" altLang="ko-KR" sz="800" baseline="0" smtClean="0">
                          <a:effectLst/>
                        </a:rPr>
                        <a:t> DB </a:t>
                      </a:r>
                      <a:r>
                        <a:rPr lang="ko-KR" altLang="en-US" sz="800" baseline="0" smtClean="0">
                          <a:effectLst/>
                        </a:rPr>
                        <a:t>독립적</a:t>
                      </a:r>
                      <a:endParaRPr lang="en-US" altLang="ko-KR" sz="800" smtClean="0">
                        <a:effectLst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smtClean="0">
                          <a:effectLst/>
                        </a:rPr>
                        <a:t>암복호화 성능 우수하며 비용 저가</a:t>
                      </a:r>
                      <a:endParaRPr lang="en-US" sz="800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smtClean="0">
                          <a:effectLst/>
                        </a:rPr>
                        <a:t>어플리케이션 수정없음 </a:t>
                      </a:r>
                      <a:r>
                        <a:rPr lang="en-US" altLang="ko-KR" sz="800" smtClean="0">
                          <a:effectLst/>
                        </a:rPr>
                        <a:t>(</a:t>
                      </a:r>
                      <a:r>
                        <a:rPr lang="ko-KR" altLang="en-US" sz="800" smtClean="0">
                          <a:effectLst/>
                        </a:rPr>
                        <a:t>구축기간 짧음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smtClean="0">
                          <a:effectLst/>
                        </a:rPr>
                        <a:t>암호화 컬럼에 대한 부분범위 스캔 가능</a:t>
                      </a:r>
                      <a:endParaRPr lang="en-US" sz="80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88873280"/>
                  </a:ext>
                </a:extLst>
              </a:tr>
              <a:tr h="3727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mtClean="0">
                          <a:effectLst/>
                        </a:rPr>
                        <a:t>단점</a:t>
                      </a:r>
                      <a:endParaRPr lang="ko-KR" altLang="en-US" sz="800" b="1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smtClean="0">
                          <a:effectLst/>
                        </a:rPr>
                        <a:t>어플리케이션 수정 필요 </a:t>
                      </a:r>
                      <a:r>
                        <a:rPr lang="en-US" altLang="ko-KR" sz="800" smtClean="0">
                          <a:effectLst/>
                        </a:rPr>
                        <a:t>(API </a:t>
                      </a:r>
                      <a:r>
                        <a:rPr lang="ko-KR" altLang="en-US" sz="800" smtClean="0">
                          <a:effectLst/>
                        </a:rPr>
                        <a:t>호출</a:t>
                      </a:r>
                      <a:r>
                        <a:rPr lang="en-US" altLang="ko-KR" sz="800" smtClean="0">
                          <a:effectLst/>
                        </a:rPr>
                        <a:t>)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smtClean="0">
                          <a:effectLst/>
                        </a:rPr>
                        <a:t>부분범위 스캔 어려움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smtClean="0">
                          <a:effectLst/>
                        </a:rPr>
                        <a:t>암복호화시 </a:t>
                      </a:r>
                      <a:r>
                        <a:rPr lang="en-US" altLang="ko-KR" sz="800" smtClean="0">
                          <a:effectLst/>
                        </a:rPr>
                        <a:t>DB</a:t>
                      </a:r>
                      <a:r>
                        <a:rPr lang="en-US" altLang="ko-KR" sz="800" baseline="0" smtClean="0">
                          <a:effectLst/>
                        </a:rPr>
                        <a:t> </a:t>
                      </a:r>
                      <a:r>
                        <a:rPr lang="ko-KR" altLang="en-US" sz="800" baseline="0" smtClean="0">
                          <a:effectLst/>
                        </a:rPr>
                        <a:t>성능 저하</a:t>
                      </a:r>
                      <a:endParaRPr lang="en-US" altLang="ko-KR" sz="800" smtClean="0">
                        <a:effectLst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endParaRPr lang="en-US" sz="800">
                        <a:effectLst/>
                      </a:endParaRPr>
                    </a:p>
                  </a:txBody>
                  <a:tcPr marL="45720" marR="4572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643928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25" y="4485608"/>
            <a:ext cx="2008122" cy="10429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926" y="4466922"/>
            <a:ext cx="2030019" cy="1169592"/>
          </a:xfrm>
          <a:prstGeom prst="rect">
            <a:avLst/>
          </a:prstGeom>
        </p:spPr>
      </p:pic>
      <p:sp>
        <p:nvSpPr>
          <p:cNvPr id="11" name="이등변 삼각형 10"/>
          <p:cNvSpPr/>
          <p:nvPr/>
        </p:nvSpPr>
        <p:spPr>
          <a:xfrm rot="5400000">
            <a:off x="4276725" y="3515454"/>
            <a:ext cx="2758440" cy="15621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s://guardiumnotes.files.wordpress.com/2020/07/image.png?w=6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919" y="1257348"/>
            <a:ext cx="2044117" cy="12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039208" y="997151"/>
            <a:ext cx="5065449" cy="242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IaaS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환경</a:t>
            </a:r>
            <a:endParaRPr lang="en-US" altLang="ko-KR" sz="9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39208" y="2593467"/>
            <a:ext cx="5065449" cy="242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PaaS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환경</a:t>
            </a:r>
            <a:endParaRPr lang="en-US" altLang="ko-KR" sz="9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26037" y="1239269"/>
            <a:ext cx="387706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OnPremise </a:t>
            </a:r>
            <a:r>
              <a:rPr lang="ko-KR" altLang="en-US" sz="900" smtClean="0"/>
              <a:t>와 동일하게 </a:t>
            </a:r>
            <a:r>
              <a:rPr lang="en-US" altLang="ko-KR" sz="900" smtClean="0"/>
              <a:t>DB</a:t>
            </a:r>
            <a:r>
              <a:rPr lang="ko-KR" altLang="en-US" sz="900" smtClean="0"/>
              <a:t>서버에 </a:t>
            </a:r>
            <a:r>
              <a:rPr lang="en-US" altLang="ko-KR" sz="900" smtClean="0"/>
              <a:t>Agent </a:t>
            </a:r>
            <a:r>
              <a:rPr lang="ko-KR" altLang="en-US" sz="900" smtClean="0"/>
              <a:t>설치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/>
              <a:t>Azure </a:t>
            </a:r>
            <a:r>
              <a:rPr lang="en-US" altLang="ko-KR" sz="900" smtClean="0"/>
              <a:t>Marketplace</a:t>
            </a:r>
            <a:r>
              <a:rPr lang="ko-KR" altLang="en-US" sz="900" smtClean="0"/>
              <a:t>에서 </a:t>
            </a:r>
            <a:r>
              <a:rPr lang="en-US" altLang="ko-KR" sz="900" smtClean="0"/>
              <a:t>IBM Guadium </a:t>
            </a:r>
            <a:r>
              <a:rPr lang="ko-KR" altLang="en-US" sz="900" smtClean="0"/>
              <a:t>템플릿 배포 또는 </a:t>
            </a:r>
            <a:r>
              <a:rPr lang="en-US" altLang="ko-KR" sz="900" smtClean="0"/>
              <a:t>vhd</a:t>
            </a:r>
            <a:r>
              <a:rPr lang="ko-KR" altLang="en-US" sz="900" smtClean="0"/>
              <a:t>를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blob </a:t>
            </a:r>
            <a:r>
              <a:rPr lang="ko-KR" altLang="en-US" sz="900" smtClean="0"/>
              <a:t>스토리지에 마운트하여</a:t>
            </a:r>
            <a:r>
              <a:rPr lang="en-US" altLang="ko-KR" sz="900" smtClean="0"/>
              <a:t> Azure VM</a:t>
            </a:r>
            <a:r>
              <a:rPr lang="ko-KR" altLang="en-US" sz="900" smtClean="0"/>
              <a:t>으로 솔루션 구축 가능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BYOL </a:t>
            </a:r>
            <a:r>
              <a:rPr lang="ko-KR" altLang="en-US" sz="900" smtClean="0"/>
              <a:t>을 지원하여 기존 라이선스 재활용 가능 </a:t>
            </a:r>
            <a:endParaRPr lang="en-US" altLang="ko-KR" sz="90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919" y="2895401"/>
            <a:ext cx="2044117" cy="99244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226037" y="2823458"/>
            <a:ext cx="3877064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b="1" smtClean="0"/>
              <a:t>[TDE : </a:t>
            </a:r>
            <a:r>
              <a:rPr lang="ko-KR" altLang="en-US" sz="900" b="1" smtClean="0"/>
              <a:t>데이터베이스 레벨 암호화</a:t>
            </a:r>
            <a:r>
              <a:rPr lang="en-US" altLang="ko-KR" sz="900" b="1" smtClean="0"/>
              <a:t>]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SQL Server</a:t>
            </a:r>
            <a:r>
              <a:rPr lang="ko-KR" altLang="en-US" sz="900" smtClean="0"/>
              <a:t>는 데이터베이스 수준의 암호화 방안 제공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DB </a:t>
            </a:r>
            <a:r>
              <a:rPr lang="ko-KR" altLang="en-US" sz="900" smtClean="0"/>
              <a:t>엔진 레벨의 암복호화를 통해 데이터파일 및 백업파일 암호화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백업파일 복구시 암호화 키 필요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page </a:t>
            </a:r>
            <a:r>
              <a:rPr lang="ko-KR" altLang="en-US" sz="900" smtClean="0"/>
              <a:t>레벨에서 암호화되어 디스크</a:t>
            </a:r>
            <a:r>
              <a:rPr lang="en-US" altLang="ko-KR" sz="900" smtClean="0"/>
              <a:t>write, </a:t>
            </a:r>
            <a:r>
              <a:rPr lang="ko-KR" altLang="en-US" sz="900" smtClean="0"/>
              <a:t>복호화되어 버퍼풀에 </a:t>
            </a:r>
            <a:r>
              <a:rPr lang="en-US" altLang="ko-KR" sz="900" smtClean="0"/>
              <a:t>read</a:t>
            </a:r>
            <a:endParaRPr lang="en-US" altLang="ko-KR" sz="90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Azure SQL MI, Azure Single Database </a:t>
            </a:r>
            <a:r>
              <a:rPr lang="ko-KR" altLang="en-US" sz="900" smtClean="0"/>
              <a:t>지원하며 </a:t>
            </a:r>
            <a:r>
              <a:rPr lang="en-US" altLang="ko-KR" sz="900" smtClean="0"/>
              <a:t>TDE </a:t>
            </a:r>
            <a:r>
              <a:rPr lang="ko-KR" altLang="en-US" sz="900" smtClean="0"/>
              <a:t>사용이</a:t>
            </a:r>
            <a:r>
              <a:rPr lang="en-US" altLang="ko-KR" sz="900" smtClean="0"/>
              <a:t> default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900" smtClean="0"/>
              <a:t>Azure Portal </a:t>
            </a:r>
            <a:r>
              <a:rPr lang="ko-KR" altLang="en-US" sz="900" smtClean="0"/>
              <a:t>을 통해 </a:t>
            </a:r>
            <a:r>
              <a:rPr lang="en-US" altLang="ko-KR" sz="900" smtClean="0"/>
              <a:t>TDE </a:t>
            </a:r>
            <a:r>
              <a:rPr lang="ko-KR" altLang="en-US" sz="900" smtClean="0"/>
              <a:t>인증서와 마스터 키 관리됨</a:t>
            </a:r>
            <a:endParaRPr lang="en-US" altLang="ko-KR" sz="900" smtClean="0"/>
          </a:p>
        </p:txBody>
      </p:sp>
      <p:sp>
        <p:nvSpPr>
          <p:cNvPr id="21" name="직사각형 20"/>
          <p:cNvSpPr/>
          <p:nvPr/>
        </p:nvSpPr>
        <p:spPr>
          <a:xfrm>
            <a:off x="8226037" y="4540160"/>
            <a:ext cx="3877064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b="1" smtClean="0"/>
              <a:t>[Always Encrypted : </a:t>
            </a:r>
            <a:r>
              <a:rPr lang="ko-KR" altLang="en-US" sz="900" b="1" smtClean="0"/>
              <a:t>컬럼 레벨 암호화</a:t>
            </a:r>
            <a:r>
              <a:rPr lang="en-US" altLang="ko-KR" sz="900" b="1" smtClean="0"/>
              <a:t>]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개인정보 등 특정 데이터를 포함하는 컬럼에 대한 암호화 방안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암호화된 컬럼에 접근하기 위해선 어플리케이션에 </a:t>
            </a:r>
            <a:r>
              <a:rPr lang="en-US" altLang="ko-KR" sz="900" smtClean="0"/>
              <a:t>always encrypted</a:t>
            </a:r>
            <a:br>
              <a:rPr lang="en-US" altLang="ko-KR" sz="900" smtClean="0"/>
            </a:br>
            <a:r>
              <a:rPr lang="ko-KR" altLang="en-US" sz="900" smtClean="0"/>
              <a:t>클라이언트 드라이버 설치되어야 함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클라이언트 드라이버는 컬럼 키가 포함된 저장소와 연동되기 위해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ko-KR" altLang="en-US" sz="900" smtClean="0"/>
              <a:t>키 저장소 </a:t>
            </a:r>
            <a:r>
              <a:rPr lang="en-US" altLang="ko-KR" sz="900" smtClean="0"/>
              <a:t>provider </a:t>
            </a:r>
            <a:r>
              <a:rPr lang="ko-KR" altLang="en-US" sz="900" smtClean="0"/>
              <a:t>를 사용하여 상호작용함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900" smtClean="0"/>
              <a:t>암복호화는 클라이언트 드라이버에서 발생되어 서버 부하영향 없음</a:t>
            </a:r>
            <a:endParaRPr lang="en-US" altLang="ko-KR" sz="90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917" y="4571801"/>
            <a:ext cx="2044117" cy="9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73141" y="689374"/>
            <a:ext cx="6019800" cy="38437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8303" y="143219"/>
            <a:ext cx="397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05.08. OnPremise </a:t>
            </a:r>
            <a:r>
              <a:rPr lang="ko-KR" altLang="en-US" b="1" smtClean="0"/>
              <a:t>이관전략 </a:t>
            </a:r>
            <a:r>
              <a:rPr lang="en-US" altLang="ko-KR" b="1" smtClean="0"/>
              <a:t>– </a:t>
            </a:r>
            <a:r>
              <a:rPr lang="ko-KR" altLang="en-US" b="1" smtClean="0"/>
              <a:t>백업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505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데이터베이스 백업 </a:t>
            </a:r>
            <a:r>
              <a:rPr lang="en-US" altLang="ko-KR" sz="1200" b="1" u="sng" smtClean="0"/>
              <a:t>on Azure</a:t>
            </a:r>
            <a:endParaRPr lang="en-US" altLang="ko-KR" sz="700" smtClean="0"/>
          </a:p>
        </p:txBody>
      </p:sp>
      <p:sp>
        <p:nvSpPr>
          <p:cNvPr id="5" name="이등변 삼각형 4"/>
          <p:cNvSpPr/>
          <p:nvPr/>
        </p:nvSpPr>
        <p:spPr>
          <a:xfrm rot="5400000">
            <a:off x="4276725" y="3515454"/>
            <a:ext cx="2758440" cy="15621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14689" y="3140054"/>
            <a:ext cx="5132341" cy="816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Agent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방식 백업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각 서버</a:t>
            </a:r>
            <a:r>
              <a:rPr lang="en-US" altLang="ko-KR" sz="800" smtClean="0"/>
              <a:t>OS </a:t>
            </a:r>
            <a:r>
              <a:rPr lang="ko-KR" altLang="en-US" sz="800" smtClean="0"/>
              <a:t>에 </a:t>
            </a:r>
            <a:r>
              <a:rPr lang="en-US" altLang="ko-KR" sz="800" smtClean="0"/>
              <a:t>DB Plug-in </a:t>
            </a:r>
            <a:r>
              <a:rPr lang="ko-KR" altLang="en-US" sz="800" smtClean="0"/>
              <a:t>백업 </a:t>
            </a:r>
            <a:r>
              <a:rPr lang="en-US" altLang="ko-KR" sz="800" smtClean="0"/>
              <a:t>S/W Agent </a:t>
            </a:r>
            <a:r>
              <a:rPr lang="ko-KR" altLang="en-US" sz="800" smtClean="0"/>
              <a:t>설치되며</a:t>
            </a:r>
            <a:r>
              <a:rPr lang="en-US" altLang="ko-KR" sz="800"/>
              <a:t> </a:t>
            </a:r>
            <a:r>
              <a:rPr lang="ko-KR" altLang="en-US" sz="800" smtClean="0"/>
              <a:t>이를 통해 백업 마스터서버와 통신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벡업마스터에서 </a:t>
            </a:r>
            <a:r>
              <a:rPr lang="en-US" altLang="ko-KR" sz="800" smtClean="0"/>
              <a:t>DB </a:t>
            </a:r>
            <a:r>
              <a:rPr lang="ko-KR" altLang="en-US" sz="800" smtClean="0"/>
              <a:t>백업 </a:t>
            </a:r>
            <a:r>
              <a:rPr lang="en-US" altLang="ko-KR" sz="800" smtClean="0"/>
              <a:t>Catalog (</a:t>
            </a:r>
            <a:r>
              <a:rPr lang="ko-KR" altLang="en-US" sz="800" smtClean="0"/>
              <a:t>정책</a:t>
            </a:r>
            <a:r>
              <a:rPr lang="en-US" altLang="ko-KR" sz="800" smtClean="0"/>
              <a:t>/</a:t>
            </a:r>
            <a:r>
              <a:rPr lang="ko-KR" altLang="en-US" sz="800" smtClean="0"/>
              <a:t>주기</a:t>
            </a:r>
            <a:r>
              <a:rPr lang="en-US" altLang="ko-KR" sz="800" smtClean="0"/>
              <a:t>/</a:t>
            </a:r>
            <a:r>
              <a:rPr lang="ko-KR" altLang="en-US" sz="800" smtClean="0"/>
              <a:t>스케줄 등</a:t>
            </a:r>
            <a:r>
              <a:rPr lang="en-US" altLang="ko-KR" sz="800" smtClean="0"/>
              <a:t>)</a:t>
            </a:r>
            <a:r>
              <a:rPr lang="ko-KR" altLang="en-US" sz="800" smtClean="0"/>
              <a:t>데이터를 제어</a:t>
            </a:r>
            <a:r>
              <a:rPr lang="en-US" altLang="ko-KR" sz="800" smtClean="0"/>
              <a:t>, VTL </a:t>
            </a:r>
            <a:r>
              <a:rPr lang="ko-KR" altLang="en-US" sz="800" smtClean="0"/>
              <a:t>에 보관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모든 백업데이터는 </a:t>
            </a:r>
            <a:r>
              <a:rPr lang="en-US" altLang="ko-KR" sz="800" smtClean="0"/>
              <a:t>SAN/LAN(10G) </a:t>
            </a:r>
            <a:r>
              <a:rPr lang="ko-KR" altLang="en-US" sz="800" smtClean="0"/>
              <a:t>구간을 통해 </a:t>
            </a:r>
            <a:r>
              <a:rPr lang="en-US" altLang="ko-KR" sz="800" smtClean="0"/>
              <a:t>VTL </a:t>
            </a:r>
            <a:r>
              <a:rPr lang="ko-KR" altLang="en-US" sz="800" smtClean="0"/>
              <a:t>스토리지에 누적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장기보관 백업데이터는 </a:t>
            </a:r>
            <a:r>
              <a:rPr lang="en-US" altLang="ko-KR" sz="800" smtClean="0"/>
              <a:t>PTL </a:t>
            </a:r>
            <a:r>
              <a:rPr lang="ko-KR" altLang="en-US" sz="800" smtClean="0"/>
              <a:t>통해 </a:t>
            </a:r>
            <a:r>
              <a:rPr lang="en-US" altLang="ko-KR" sz="800" smtClean="0"/>
              <a:t>Tape Media </a:t>
            </a:r>
            <a:r>
              <a:rPr lang="ko-KR" altLang="en-US" sz="800" smtClean="0"/>
              <a:t>에 보관</a:t>
            </a:r>
            <a:endParaRPr lang="en-US" altLang="ko-KR" sz="800" smtClean="0"/>
          </a:p>
        </p:txBody>
      </p:sp>
      <p:sp>
        <p:nvSpPr>
          <p:cNvPr id="68" name="직사각형 67"/>
          <p:cNvSpPr/>
          <p:nvPr/>
        </p:nvSpPr>
        <p:spPr>
          <a:xfrm>
            <a:off x="314689" y="3974219"/>
            <a:ext cx="5132341" cy="668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백업 대상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Online DB Full / Transaction Log </a:t>
            </a:r>
            <a:r>
              <a:rPr lang="ko-KR" altLang="en-US" sz="800" smtClean="0"/>
              <a:t>백업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Full export </a:t>
            </a:r>
            <a:r>
              <a:rPr lang="ko-KR" altLang="en-US" sz="800" smtClean="0"/>
              <a:t>백업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백업마스터 체크포인트 </a:t>
            </a:r>
            <a:r>
              <a:rPr lang="en-US" altLang="ko-KR" sz="800" smtClean="0"/>
              <a:t>Catalog </a:t>
            </a:r>
            <a:r>
              <a:rPr lang="ko-KR" altLang="en-US" sz="800" smtClean="0"/>
              <a:t>백업</a:t>
            </a:r>
            <a:endParaRPr lang="en-US" altLang="ko-KR" sz="800" smtClean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68" y="1787631"/>
            <a:ext cx="285048" cy="36026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42" y="1800179"/>
            <a:ext cx="285048" cy="36026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4" y="1800179"/>
            <a:ext cx="285048" cy="360269"/>
          </a:xfrm>
          <a:prstGeom prst="rect">
            <a:avLst/>
          </a:prstGeom>
        </p:spPr>
      </p:pic>
      <p:sp>
        <p:nvSpPr>
          <p:cNvPr id="23" name="원통 22"/>
          <p:cNvSpPr/>
          <p:nvPr/>
        </p:nvSpPr>
        <p:spPr>
          <a:xfrm>
            <a:off x="1268424" y="1629974"/>
            <a:ext cx="466202" cy="337792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원통 8"/>
          <p:cNvSpPr/>
          <p:nvPr/>
        </p:nvSpPr>
        <p:spPr>
          <a:xfrm>
            <a:off x="670448" y="1629974"/>
            <a:ext cx="466202" cy="337792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TextBox 3"/>
          <p:cNvSpPr txBox="1"/>
          <p:nvPr/>
        </p:nvSpPr>
        <p:spPr>
          <a:xfrm>
            <a:off x="681684" y="1758282"/>
            <a:ext cx="45096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smtClean="0"/>
              <a:t>DB2</a:t>
            </a:r>
            <a:endParaRPr lang="ko-KR" altLang="en-US" sz="700" b="1"/>
          </a:p>
        </p:txBody>
      </p:sp>
      <p:sp>
        <p:nvSpPr>
          <p:cNvPr id="16" name="TextBox 15"/>
          <p:cNvSpPr txBox="1"/>
          <p:nvPr/>
        </p:nvSpPr>
        <p:spPr>
          <a:xfrm>
            <a:off x="1276044" y="1751983"/>
            <a:ext cx="450962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smtClean="0"/>
              <a:t>SQL</a:t>
            </a:r>
            <a:endParaRPr lang="ko-KR" altLang="en-US" sz="700" b="1"/>
          </a:p>
        </p:txBody>
      </p:sp>
      <p:grpSp>
        <p:nvGrpSpPr>
          <p:cNvPr id="29" name="그룹 28"/>
          <p:cNvGrpSpPr/>
          <p:nvPr/>
        </p:nvGrpSpPr>
        <p:grpSpPr>
          <a:xfrm>
            <a:off x="1803817" y="1628831"/>
            <a:ext cx="508306" cy="337792"/>
            <a:chOff x="764234" y="2002857"/>
            <a:chExt cx="508306" cy="337792"/>
          </a:xfrm>
        </p:grpSpPr>
        <p:sp>
          <p:nvSpPr>
            <p:cNvPr id="24" name="원통 23"/>
            <p:cNvSpPr/>
            <p:nvPr/>
          </p:nvSpPr>
          <p:spPr>
            <a:xfrm>
              <a:off x="794714" y="2002857"/>
              <a:ext cx="466202" cy="337792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4234" y="2131177"/>
              <a:ext cx="50830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 smtClean="0"/>
                <a:t>Exchange</a:t>
              </a:r>
              <a:endParaRPr lang="ko-KR" altLang="en-US" sz="700" b="1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47" y="1690658"/>
            <a:ext cx="303952" cy="4516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931" y="2441702"/>
            <a:ext cx="278948" cy="391427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515814" y="2317973"/>
            <a:ext cx="4406706" cy="0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53727" y="2138251"/>
            <a:ext cx="0" cy="176519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268424" y="2138251"/>
            <a:ext cx="0" cy="176519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872162" y="2136176"/>
            <a:ext cx="0" cy="176519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377426" y="2312695"/>
            <a:ext cx="0" cy="176519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866864" y="2136176"/>
            <a:ext cx="0" cy="176519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489405" y="1442582"/>
            <a:ext cx="788036" cy="192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600" smtClean="0"/>
              <a:t>Backup VTL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359405" y="2595398"/>
            <a:ext cx="788036" cy="192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백업마스터</a:t>
            </a:r>
            <a:endParaRPr lang="en-US" altLang="ko-KR" sz="600" smtClean="0"/>
          </a:p>
        </p:txBody>
      </p:sp>
      <p:sp>
        <p:nvSpPr>
          <p:cNvPr id="46" name="직사각형 45"/>
          <p:cNvSpPr/>
          <p:nvPr/>
        </p:nvSpPr>
        <p:spPr>
          <a:xfrm>
            <a:off x="406844" y="1412668"/>
            <a:ext cx="788036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백업 클라이언트</a:t>
            </a:r>
            <a:endParaRPr lang="en-US" altLang="ko-KR" sz="600" smtClean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401" y="1651106"/>
            <a:ext cx="316139" cy="530744"/>
          </a:xfrm>
          <a:prstGeom prst="rect">
            <a:avLst/>
          </a:prstGeom>
        </p:spPr>
      </p:pic>
      <p:cxnSp>
        <p:nvCxnSpPr>
          <p:cNvPr id="50" name="직선 연결선 49"/>
          <p:cNvCxnSpPr/>
          <p:nvPr/>
        </p:nvCxnSpPr>
        <p:spPr>
          <a:xfrm>
            <a:off x="3417420" y="2129249"/>
            <a:ext cx="0" cy="176519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052572" y="1442582"/>
            <a:ext cx="788036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600" smtClean="0"/>
              <a:t>PTL Library</a:t>
            </a:r>
          </a:p>
        </p:txBody>
      </p:sp>
      <p:sp>
        <p:nvSpPr>
          <p:cNvPr id="55" name="구름 54"/>
          <p:cNvSpPr/>
          <p:nvPr/>
        </p:nvSpPr>
        <p:spPr>
          <a:xfrm>
            <a:off x="3546441" y="2101837"/>
            <a:ext cx="606459" cy="4572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smtClean="0">
                <a:solidFill>
                  <a:schemeClr val="tx1"/>
                </a:solidFill>
              </a:rPr>
              <a:t>WAN</a:t>
            </a:r>
          </a:p>
          <a:p>
            <a:pPr algn="ctr"/>
            <a:r>
              <a:rPr lang="en-US" altLang="ko-KR" sz="800" b="1" smtClean="0">
                <a:solidFill>
                  <a:schemeClr val="tx1"/>
                </a:solidFill>
              </a:rPr>
              <a:t>(</a:t>
            </a:r>
            <a:r>
              <a:rPr lang="ko-KR" altLang="en-US" sz="800" b="1" smtClean="0">
                <a:solidFill>
                  <a:schemeClr val="tx1"/>
                </a:solidFill>
              </a:rPr>
              <a:t>전용망</a:t>
            </a:r>
            <a:r>
              <a:rPr lang="en-US" altLang="ko-KR" sz="800" b="1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08" y="1690658"/>
            <a:ext cx="303952" cy="451640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4367725" y="2136176"/>
            <a:ext cx="0" cy="176519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62" y="1651106"/>
            <a:ext cx="316139" cy="530744"/>
          </a:xfrm>
          <a:prstGeom prst="rect">
            <a:avLst/>
          </a:prstGeom>
        </p:spPr>
      </p:pic>
      <p:cxnSp>
        <p:nvCxnSpPr>
          <p:cNvPr id="60" name="직선 연결선 59"/>
          <p:cNvCxnSpPr/>
          <p:nvPr/>
        </p:nvCxnSpPr>
        <p:spPr>
          <a:xfrm>
            <a:off x="4918281" y="2129249"/>
            <a:ext cx="0" cy="176519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4553433" y="1442582"/>
            <a:ext cx="788036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600" smtClean="0"/>
              <a:t>PTL Library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4290060" y="2376473"/>
            <a:ext cx="788036" cy="192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600" b="1" smtClean="0"/>
              <a:t>[</a:t>
            </a:r>
            <a:r>
              <a:rPr lang="ko-KR" altLang="en-US" sz="600" b="1" smtClean="0"/>
              <a:t>원격 </a:t>
            </a:r>
            <a:r>
              <a:rPr lang="en-US" altLang="ko-KR" sz="600" b="1" smtClean="0"/>
              <a:t>DR</a:t>
            </a:r>
            <a:r>
              <a:rPr lang="ko-KR" altLang="en-US" sz="600" b="1" smtClean="0"/>
              <a:t>센터</a:t>
            </a:r>
            <a:r>
              <a:rPr lang="en-US" altLang="ko-KR" sz="600" b="1" smtClean="0"/>
              <a:t>]</a:t>
            </a:r>
          </a:p>
        </p:txBody>
      </p:sp>
      <p:sp>
        <p:nvSpPr>
          <p:cNvPr id="66" name="오른쪽 화살표 65"/>
          <p:cNvSpPr/>
          <p:nvPr/>
        </p:nvSpPr>
        <p:spPr>
          <a:xfrm>
            <a:off x="3723010" y="1807587"/>
            <a:ext cx="415004" cy="234055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43" y="2451864"/>
            <a:ext cx="268729" cy="393016"/>
          </a:xfrm>
          <a:prstGeom prst="rect">
            <a:avLst/>
          </a:prstGeom>
        </p:spPr>
      </p:pic>
      <p:sp>
        <p:nvSpPr>
          <p:cNvPr id="70" name="원통 69"/>
          <p:cNvSpPr/>
          <p:nvPr/>
        </p:nvSpPr>
        <p:spPr>
          <a:xfrm>
            <a:off x="1082897" y="2598299"/>
            <a:ext cx="466202" cy="337792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TextBox 70"/>
          <p:cNvSpPr txBox="1"/>
          <p:nvPr/>
        </p:nvSpPr>
        <p:spPr>
          <a:xfrm>
            <a:off x="1086041" y="2727333"/>
            <a:ext cx="45096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00" b="1" smtClean="0"/>
              <a:t>DB2</a:t>
            </a:r>
            <a:endParaRPr lang="ko-KR" altLang="en-US" sz="700" b="1"/>
          </a:p>
        </p:txBody>
      </p:sp>
      <p:cxnSp>
        <p:nvCxnSpPr>
          <p:cNvPr id="72" name="직선 연결선 71"/>
          <p:cNvCxnSpPr/>
          <p:nvPr/>
        </p:nvCxnSpPr>
        <p:spPr>
          <a:xfrm>
            <a:off x="1082883" y="2330462"/>
            <a:ext cx="0" cy="176519"/>
          </a:xfrm>
          <a:prstGeom prst="line">
            <a:avLst/>
          </a:prstGeom>
          <a:ln w="2540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262212" y="2594704"/>
            <a:ext cx="788036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600" smtClean="0"/>
              <a:t>BCV </a:t>
            </a:r>
            <a:r>
              <a:rPr lang="ko-KR" altLang="en-US" sz="600" smtClean="0"/>
              <a:t>서버</a:t>
            </a:r>
            <a:endParaRPr lang="en-US" altLang="ko-KR" sz="600" smtClean="0"/>
          </a:p>
        </p:txBody>
      </p:sp>
      <p:sp>
        <p:nvSpPr>
          <p:cNvPr id="76" name="직사각형 75"/>
          <p:cNvSpPr/>
          <p:nvPr/>
        </p:nvSpPr>
        <p:spPr>
          <a:xfrm>
            <a:off x="317292" y="4736223"/>
            <a:ext cx="5132341" cy="816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BCV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백업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일반 </a:t>
            </a:r>
            <a:r>
              <a:rPr lang="en-US" altLang="ko-KR" sz="800" smtClean="0"/>
              <a:t>Single </a:t>
            </a:r>
            <a:r>
              <a:rPr lang="ko-KR" altLang="en-US" sz="800" smtClean="0"/>
              <a:t>구성의 </a:t>
            </a:r>
            <a:r>
              <a:rPr lang="en-US" altLang="ko-KR" sz="800" smtClean="0"/>
              <a:t>DB</a:t>
            </a:r>
            <a:r>
              <a:rPr lang="ko-KR" altLang="en-US" sz="800" smtClean="0"/>
              <a:t>는 모두 </a:t>
            </a:r>
            <a:r>
              <a:rPr lang="en-US" altLang="ko-KR" sz="800" smtClean="0"/>
              <a:t>DB </a:t>
            </a:r>
            <a:r>
              <a:rPr lang="ko-KR" altLang="en-US" sz="800" smtClean="0"/>
              <a:t>백업 및 </a:t>
            </a:r>
            <a:r>
              <a:rPr lang="en-US" altLang="ko-KR" sz="800" smtClean="0"/>
              <a:t>VM </a:t>
            </a:r>
            <a:r>
              <a:rPr lang="ko-KR" altLang="en-US" sz="800" smtClean="0"/>
              <a:t>스냅샷 백업을 받고있으며 이중화 클러스터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구성된 </a:t>
            </a:r>
            <a:r>
              <a:rPr lang="en-US" altLang="ko-KR" sz="800" smtClean="0"/>
              <a:t>VM</a:t>
            </a:r>
            <a:r>
              <a:rPr lang="ko-KR" altLang="en-US" sz="800" smtClean="0"/>
              <a:t>은 스냅샷 백업 불가한 제약으로 인해 </a:t>
            </a:r>
            <a:r>
              <a:rPr lang="en-US" altLang="ko-KR" sz="800" smtClean="0"/>
              <a:t>DB </a:t>
            </a:r>
            <a:r>
              <a:rPr lang="ko-KR" altLang="en-US" sz="800" smtClean="0"/>
              <a:t>장애시 복구에 장시간 소요 불가피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이중화 </a:t>
            </a:r>
            <a:r>
              <a:rPr lang="en-US" altLang="ko-KR" sz="800" smtClean="0"/>
              <a:t>DB </a:t>
            </a:r>
            <a:r>
              <a:rPr lang="ko-KR" altLang="en-US" sz="800" smtClean="0"/>
              <a:t>장애시 최신 데이터로 빠른 복구를 위해 스토리지 </a:t>
            </a:r>
            <a:r>
              <a:rPr lang="en-US" altLang="ko-KR" sz="800" smtClean="0"/>
              <a:t>DB Datafile </a:t>
            </a:r>
            <a:r>
              <a:rPr lang="ko-KR" altLang="en-US" sz="800" smtClean="0"/>
              <a:t>영역이 누적된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스토리지 영역의 </a:t>
            </a:r>
            <a:r>
              <a:rPr lang="en-US" altLang="ko-KR" sz="800" smtClean="0"/>
              <a:t>BCV Copy, </a:t>
            </a:r>
            <a:r>
              <a:rPr lang="ko-KR" altLang="en-US" sz="800" smtClean="0"/>
              <a:t>볼륨 스냅샷 정책으로 최신 </a:t>
            </a:r>
            <a:r>
              <a:rPr lang="en-US" altLang="ko-KR" sz="800" smtClean="0"/>
              <a:t>1</a:t>
            </a:r>
            <a:r>
              <a:rPr lang="ko-KR" altLang="en-US" sz="800" smtClean="0"/>
              <a:t>시간 이내 데이터로 복구기반 확보</a:t>
            </a:r>
            <a:endParaRPr lang="en-US" altLang="ko-KR" sz="800" smtClean="0"/>
          </a:p>
        </p:txBody>
      </p:sp>
      <p:cxnSp>
        <p:nvCxnSpPr>
          <p:cNvPr id="78" name="꺾인 연결선 77"/>
          <p:cNvCxnSpPr>
            <a:stCxn id="9" idx="3"/>
            <a:endCxn id="70" idx="1"/>
          </p:cNvCxnSpPr>
          <p:nvPr/>
        </p:nvCxnSpPr>
        <p:spPr>
          <a:xfrm rot="16200000" flipH="1">
            <a:off x="794507" y="2076807"/>
            <a:ext cx="630533" cy="412449"/>
          </a:xfrm>
          <a:prstGeom prst="bentConnector3">
            <a:avLst>
              <a:gd name="adj1" fmla="val 64502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414" y="1232688"/>
            <a:ext cx="2877484" cy="1326399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8898627" y="1207476"/>
            <a:ext cx="3118114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Agent VM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 백업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VM </a:t>
            </a:r>
            <a:r>
              <a:rPr lang="ko-KR" altLang="en-US" sz="800" smtClean="0"/>
              <a:t>스냅샷 기술을 활용한</a:t>
            </a:r>
            <a:r>
              <a:rPr lang="en-US" altLang="ko-KR" sz="800"/>
              <a:t> </a:t>
            </a:r>
            <a:r>
              <a:rPr lang="en-US" altLang="ko-KR" sz="800" smtClean="0"/>
              <a:t>VM Image </a:t>
            </a:r>
            <a:r>
              <a:rPr lang="ko-KR" altLang="en-US" sz="800" smtClean="0"/>
              <a:t>백업 지원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15</a:t>
            </a:r>
            <a:r>
              <a:rPr lang="ko-KR" altLang="en-US" sz="800" smtClean="0"/>
              <a:t>분 </a:t>
            </a:r>
            <a:r>
              <a:rPr lang="en-US" altLang="ko-KR" sz="800" smtClean="0"/>
              <a:t>RPO </a:t>
            </a:r>
            <a:r>
              <a:rPr lang="ko-KR" altLang="en-US" sz="800" smtClean="0"/>
              <a:t>를 지원하는 자동화된 백업 작업 등록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디스크 블록 변경분 데이터에 대해서만 백업 </a:t>
            </a:r>
            <a:r>
              <a:rPr lang="en-US" altLang="ko-KR" sz="800" smtClean="0"/>
              <a:t>(</a:t>
            </a:r>
            <a:r>
              <a:rPr lang="ko-KR" altLang="en-US" sz="800" smtClean="0"/>
              <a:t>증분</a:t>
            </a:r>
            <a:r>
              <a:rPr lang="en-US" altLang="ko-KR" sz="800" smtClean="0"/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디스크가 복수일 경우 병렬로 백업 수행됨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VM </a:t>
            </a:r>
            <a:r>
              <a:rPr lang="ko-KR" altLang="en-US" sz="800" smtClean="0"/>
              <a:t>누적 데이터 총량을 기반으로 과금 적용됨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다수 </a:t>
            </a:r>
            <a:r>
              <a:rPr lang="en-US" altLang="ko-KR" sz="800" smtClean="0"/>
              <a:t>VM </a:t>
            </a:r>
            <a:r>
              <a:rPr lang="ko-KR" altLang="en-US" sz="800" smtClean="0"/>
              <a:t>동시에 백업시 트래픽 정체 발생하므로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VM </a:t>
            </a:r>
            <a:r>
              <a:rPr lang="ko-KR" altLang="en-US" sz="800" smtClean="0"/>
              <a:t>대수</a:t>
            </a:r>
            <a:r>
              <a:rPr lang="en-US" altLang="ko-KR" sz="800" smtClean="0"/>
              <a:t>, </a:t>
            </a:r>
            <a:r>
              <a:rPr lang="ko-KR" altLang="en-US" sz="800" smtClean="0"/>
              <a:t>데이터량 기준으로 스케줄 분산 필요</a:t>
            </a:r>
            <a:endParaRPr lang="en-US" altLang="ko-KR" sz="800" smtClean="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415" y="2950339"/>
            <a:ext cx="2877484" cy="129400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3" name="직사각형 82"/>
          <p:cNvSpPr/>
          <p:nvPr/>
        </p:nvSpPr>
        <p:spPr>
          <a:xfrm>
            <a:off x="8923058" y="2936091"/>
            <a:ext cx="3268942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on VM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 데이터베이스 백업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DB Full/</a:t>
            </a:r>
            <a:r>
              <a:rPr lang="ko-KR" altLang="en-US" sz="800" smtClean="0"/>
              <a:t>차등</a:t>
            </a:r>
            <a:r>
              <a:rPr lang="en-US" altLang="ko-KR" sz="800" smtClean="0"/>
              <a:t>/</a:t>
            </a:r>
            <a:r>
              <a:rPr lang="ko-KR" altLang="en-US" sz="800" smtClean="0"/>
              <a:t>증분</a:t>
            </a:r>
            <a:r>
              <a:rPr lang="en-US" altLang="ko-KR" sz="800" smtClean="0"/>
              <a:t>/Copy Only Full </a:t>
            </a:r>
            <a:r>
              <a:rPr lang="ko-KR" altLang="en-US" sz="800" smtClean="0"/>
              <a:t>백업유형 지원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backup </a:t>
            </a:r>
            <a:r>
              <a:rPr lang="ko-KR" altLang="en-US" sz="800" smtClean="0"/>
              <a:t>서비스를 통해 암호화되어 스토리지 계정에 저장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/>
              <a:t>15</a:t>
            </a:r>
            <a:r>
              <a:rPr lang="ko-KR" altLang="en-US" sz="800"/>
              <a:t>분 </a:t>
            </a:r>
            <a:r>
              <a:rPr lang="en-US" altLang="ko-KR" sz="800"/>
              <a:t>RPO </a:t>
            </a:r>
            <a:r>
              <a:rPr lang="ko-KR" altLang="en-US" sz="800"/>
              <a:t>를 지원하는 자동화된 백업 작업 </a:t>
            </a:r>
            <a:r>
              <a:rPr lang="ko-KR" altLang="en-US" sz="800" smtClean="0"/>
              <a:t>등록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(</a:t>
            </a:r>
            <a:r>
              <a:rPr lang="ko-KR" altLang="en-US" sz="800" smtClean="0"/>
              <a:t>즉 </a:t>
            </a:r>
            <a:r>
              <a:rPr lang="en-US" altLang="ko-KR" sz="800" smtClean="0"/>
              <a:t>15</a:t>
            </a:r>
            <a:r>
              <a:rPr lang="ko-KR" altLang="en-US" sz="800" smtClean="0"/>
              <a:t>분마다 트랜잭션 로그 백업 발생됨</a:t>
            </a:r>
            <a:r>
              <a:rPr lang="en-US" altLang="ko-KR" sz="800" smtClean="0"/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개별 데이터베이스 단위 백업</a:t>
            </a:r>
            <a:r>
              <a:rPr lang="en-US" altLang="ko-KR" sz="800" smtClean="0"/>
              <a:t>/</a:t>
            </a:r>
            <a:r>
              <a:rPr lang="ko-KR" altLang="en-US" sz="800" smtClean="0"/>
              <a:t>복구 지원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Portal </a:t>
            </a:r>
            <a:r>
              <a:rPr lang="ko-KR" altLang="en-US" sz="800" smtClean="0"/>
              <a:t>에서 백업 모니터링</a:t>
            </a:r>
            <a:r>
              <a:rPr lang="en-US" altLang="ko-KR" sz="800" smtClean="0"/>
              <a:t>, </a:t>
            </a:r>
            <a:r>
              <a:rPr lang="ko-KR" altLang="en-US" sz="800" smtClean="0"/>
              <a:t>정책 수정 가능</a:t>
            </a:r>
            <a:endParaRPr lang="en-US" altLang="ko-KR" sz="800" smtClean="0"/>
          </a:p>
        </p:txBody>
      </p:sp>
      <p:sp>
        <p:nvSpPr>
          <p:cNvPr id="84" name="직사각형 83"/>
          <p:cNvSpPr/>
          <p:nvPr/>
        </p:nvSpPr>
        <p:spPr>
          <a:xfrm>
            <a:off x="5946773" y="4380425"/>
            <a:ext cx="6069967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Database, Azure SQL MI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백업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매주 </a:t>
            </a:r>
            <a:r>
              <a:rPr lang="en-US" altLang="ko-KR" sz="800" smtClean="0"/>
              <a:t>Full</a:t>
            </a:r>
            <a:r>
              <a:rPr lang="ko-KR" altLang="en-US" sz="800" smtClean="0"/>
              <a:t>백업</a:t>
            </a:r>
            <a:r>
              <a:rPr lang="en-US" altLang="ko-KR" sz="800" smtClean="0"/>
              <a:t>, 12~24</a:t>
            </a:r>
            <a:r>
              <a:rPr lang="ko-KR" altLang="en-US" sz="800" smtClean="0"/>
              <a:t>시간 주기 차등백업</a:t>
            </a:r>
            <a:r>
              <a:rPr lang="en-US" altLang="ko-KR" sz="800" smtClean="0"/>
              <a:t>, 5~10</a:t>
            </a:r>
            <a:r>
              <a:rPr lang="ko-KR" altLang="en-US" sz="800" smtClean="0"/>
              <a:t>분주기 트랜잭션 로그백업 수행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기본적으로 </a:t>
            </a:r>
            <a:r>
              <a:rPr lang="en-US" altLang="ko-KR" sz="800" smtClean="0"/>
              <a:t>RA-GRS </a:t>
            </a:r>
            <a:r>
              <a:rPr lang="ko-KR" altLang="en-US" sz="800" smtClean="0"/>
              <a:t>지역중복을 통해 백업저장소가 중복되고 재해발생시 다른 지역의 백업본 복원 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SQL Managed Instance</a:t>
            </a:r>
            <a:r>
              <a:rPr lang="ko-KR" altLang="en-US" sz="800" smtClean="0"/>
              <a:t>는 </a:t>
            </a:r>
            <a:r>
              <a:rPr lang="en-US" altLang="ko-KR" sz="800" smtClean="0"/>
              <a:t>RA-GRS </a:t>
            </a:r>
            <a:r>
              <a:rPr lang="ko-KR" altLang="en-US" sz="800" smtClean="0"/>
              <a:t>외 </a:t>
            </a:r>
            <a:r>
              <a:rPr lang="en-US" altLang="ko-KR" sz="800" smtClean="0"/>
              <a:t>LRS, ZRS </a:t>
            </a:r>
            <a:r>
              <a:rPr lang="ko-KR" altLang="en-US" sz="800" smtClean="0"/>
              <a:t>추가 백업저장소 중복 옵션 선택 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백업은 원본 대비 </a:t>
            </a:r>
            <a:r>
              <a:rPr lang="en-US" altLang="ko-KR" sz="800" smtClean="0"/>
              <a:t>1:3~1:4 </a:t>
            </a:r>
            <a:r>
              <a:rPr lang="ko-KR" altLang="en-US" sz="800" smtClean="0"/>
              <a:t>비율로 압축되어 보관되며</a:t>
            </a:r>
            <a:r>
              <a:rPr lang="en-US" altLang="ko-KR" sz="800" smtClean="0"/>
              <a:t>, </a:t>
            </a:r>
            <a:r>
              <a:rPr lang="ko-KR" altLang="en-US" sz="800" smtClean="0"/>
              <a:t>총 사용된 백업 저장소 누적값으로 비용 청구됨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개발</a:t>
            </a:r>
            <a:r>
              <a:rPr lang="en-US" altLang="ko-KR" sz="800" smtClean="0"/>
              <a:t>/</a:t>
            </a:r>
            <a:r>
              <a:rPr lang="ko-KR" altLang="en-US" sz="800" smtClean="0"/>
              <a:t>테스트계 환경같은 경우 비용 최소화를 위해 </a:t>
            </a:r>
            <a:r>
              <a:rPr lang="en-US" altLang="ko-KR" sz="800" smtClean="0"/>
              <a:t>LRS </a:t>
            </a:r>
            <a:r>
              <a:rPr lang="ko-KR" altLang="en-US" sz="800" smtClean="0"/>
              <a:t>백업중복 권장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최대 </a:t>
            </a:r>
            <a:r>
              <a:rPr lang="en-US" altLang="ko-KR" sz="800" smtClean="0"/>
              <a:t>35</a:t>
            </a:r>
            <a:r>
              <a:rPr lang="ko-KR" altLang="en-US" sz="800" smtClean="0"/>
              <a:t>일 보관주기로 백업본 보관할 수 있으며 그 이상의 경우는 장기보존 백업 정책으로 별도 관리됨</a:t>
            </a:r>
            <a:endParaRPr lang="en-US" altLang="ko-KR" sz="800" smtClean="0"/>
          </a:p>
        </p:txBody>
      </p:sp>
      <p:sp>
        <p:nvSpPr>
          <p:cNvPr id="88" name="직사각형 87"/>
          <p:cNvSpPr/>
          <p:nvPr/>
        </p:nvSpPr>
        <p:spPr>
          <a:xfrm>
            <a:off x="5946773" y="5488198"/>
            <a:ext cx="6069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장기보존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(LTR)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 백업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최대 </a:t>
            </a:r>
            <a:r>
              <a:rPr lang="en-US" altLang="ko-KR" sz="800" smtClean="0"/>
              <a:t>10</a:t>
            </a:r>
            <a:r>
              <a:rPr lang="ko-KR" altLang="en-US" sz="800" smtClean="0"/>
              <a:t>년까지 </a:t>
            </a:r>
            <a:r>
              <a:rPr lang="en-US" altLang="ko-KR" sz="800" smtClean="0"/>
              <a:t>RA-GRS </a:t>
            </a:r>
            <a:r>
              <a:rPr lang="ko-KR" altLang="en-US" sz="800" smtClean="0"/>
              <a:t>지역중복을 통한 백업저장소 중복으로 백업 보관 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현재까지는 </a:t>
            </a:r>
            <a:r>
              <a:rPr lang="en-US" altLang="ko-KR" sz="800" smtClean="0"/>
              <a:t>Azure SQL Database </a:t>
            </a:r>
            <a:r>
              <a:rPr lang="ko-KR" altLang="en-US" sz="800" smtClean="0"/>
              <a:t>에서 </a:t>
            </a:r>
            <a:r>
              <a:rPr lang="en-US" altLang="ko-KR" sz="800" smtClean="0"/>
              <a:t>full </a:t>
            </a:r>
            <a:r>
              <a:rPr lang="ko-KR" altLang="en-US" sz="800" smtClean="0"/>
              <a:t>공식 기능을 제공하며</a:t>
            </a:r>
            <a:r>
              <a:rPr lang="en-US" altLang="ko-KR" sz="800" smtClean="0"/>
              <a:t>, SQL MI</a:t>
            </a:r>
            <a:r>
              <a:rPr lang="ko-KR" altLang="en-US" sz="800" smtClean="0"/>
              <a:t>는 제한된 기능만을 제공함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지역복제 또는 장애조치그룹</a:t>
            </a:r>
            <a:r>
              <a:rPr lang="en-US" altLang="ko-KR" sz="800" smtClean="0"/>
              <a:t>(failover) </a:t>
            </a:r>
            <a:r>
              <a:rPr lang="ko-KR" altLang="en-US" sz="800" smtClean="0"/>
              <a:t>이 구성된 경우 보조 데이터베이스에 대해서는 </a:t>
            </a:r>
            <a:r>
              <a:rPr lang="en-US" altLang="ko-KR" sz="800" smtClean="0"/>
              <a:t>LTR </a:t>
            </a:r>
            <a:r>
              <a:rPr lang="ko-KR" altLang="en-US" sz="800" smtClean="0"/>
              <a:t>백업정책이 자동 생성되지 않음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보조 복제본이 주 복제본이 되거나</a:t>
            </a:r>
            <a:r>
              <a:rPr lang="en-US" altLang="ko-KR" sz="800" smtClean="0"/>
              <a:t>, failover </a:t>
            </a:r>
            <a:r>
              <a:rPr lang="ko-KR" altLang="en-US" sz="800" smtClean="0"/>
              <a:t>로 인해 주 복제본이 보조 지역으로 이동될 때 중단없이 </a:t>
            </a:r>
            <a:r>
              <a:rPr lang="en-US" altLang="ko-KR" sz="800" smtClean="0"/>
              <a:t>LTR </a:t>
            </a:r>
            <a:r>
              <a:rPr lang="ko-KR" altLang="en-US" sz="800" smtClean="0"/>
              <a:t>정책이 자동생성됨</a:t>
            </a:r>
            <a:endParaRPr lang="en-US" altLang="ko-KR" sz="800" smtClean="0"/>
          </a:p>
        </p:txBody>
      </p:sp>
      <p:grpSp>
        <p:nvGrpSpPr>
          <p:cNvPr id="90" name="그룹 89"/>
          <p:cNvGrpSpPr/>
          <p:nvPr/>
        </p:nvGrpSpPr>
        <p:grpSpPr>
          <a:xfrm>
            <a:off x="11071860" y="4625340"/>
            <a:ext cx="1021080" cy="808664"/>
            <a:chOff x="11140440" y="4671060"/>
            <a:chExt cx="1021080" cy="808664"/>
          </a:xfrm>
        </p:grpSpPr>
        <p:grpSp>
          <p:nvGrpSpPr>
            <p:cNvPr id="87" name="그룹 86"/>
            <p:cNvGrpSpPr/>
            <p:nvPr/>
          </p:nvGrpSpPr>
          <p:grpSpPr>
            <a:xfrm>
              <a:off x="11210925" y="4780088"/>
              <a:ext cx="920115" cy="571359"/>
              <a:chOff x="10997565" y="5176293"/>
              <a:chExt cx="920115" cy="571359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97565" y="5361947"/>
                <a:ext cx="920115" cy="385705"/>
              </a:xfrm>
              <a:prstGeom prst="rect">
                <a:avLst/>
              </a:prstGeom>
            </p:spPr>
          </p:pic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97565" y="5176293"/>
                <a:ext cx="789305" cy="117612"/>
              </a:xfrm>
              <a:prstGeom prst="rect">
                <a:avLst/>
              </a:prstGeom>
            </p:spPr>
          </p:pic>
        </p:grpSp>
        <p:sp>
          <p:nvSpPr>
            <p:cNvPr id="89" name="직사각형 88"/>
            <p:cNvSpPr/>
            <p:nvPr/>
          </p:nvSpPr>
          <p:spPr>
            <a:xfrm>
              <a:off x="11140440" y="4671060"/>
              <a:ext cx="1021080" cy="808664"/>
            </a:xfrm>
            <a:prstGeom prst="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6064099" y="704718"/>
            <a:ext cx="5075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i="1"/>
              <a:t>- IaaS </a:t>
            </a:r>
            <a:r>
              <a:rPr lang="ko-KR" altLang="en-US" sz="800" i="1"/>
              <a:t>환경의 </a:t>
            </a:r>
            <a:r>
              <a:rPr lang="en-US" altLang="ko-KR" sz="800" i="1"/>
              <a:t>DB2 </a:t>
            </a:r>
            <a:r>
              <a:rPr lang="ko-KR" altLang="en-US" sz="800" i="1"/>
              <a:t>백업은 기존 백업솔루션을 유지해야 하므로 해당 장에서 다루지 않음</a:t>
            </a:r>
            <a:r>
              <a:rPr lang="en-US" altLang="ko-KR" sz="800" b="1" i="1" u="sng"/>
              <a:t/>
            </a:r>
            <a:br>
              <a:rPr lang="en-US" altLang="ko-KR" sz="800" b="1" i="1" u="sng"/>
            </a:br>
            <a:r>
              <a:rPr lang="en-US" altLang="ko-KR" sz="800" i="1"/>
              <a:t>- IaaS </a:t>
            </a:r>
            <a:r>
              <a:rPr lang="ko-KR" altLang="en-US" sz="800" i="1"/>
              <a:t>또는 </a:t>
            </a:r>
            <a:r>
              <a:rPr lang="en-US" altLang="ko-KR" sz="800" i="1"/>
              <a:t>PaaS</a:t>
            </a:r>
            <a:r>
              <a:rPr lang="ko-KR" altLang="en-US" sz="800" i="1"/>
              <a:t>형 </a:t>
            </a:r>
            <a:r>
              <a:rPr lang="en-US" altLang="ko-KR" sz="800" i="1"/>
              <a:t>Azure SQL </a:t>
            </a:r>
            <a:r>
              <a:rPr lang="ko-KR" altLang="en-US" sz="800" i="1"/>
              <a:t>사용시 제공되는 백업의 이점 및 작동방식 등을 본 장에서 소개함</a:t>
            </a:r>
            <a:endParaRPr lang="en-US" altLang="ko-KR" sz="800" i="1"/>
          </a:p>
        </p:txBody>
      </p:sp>
      <p:sp>
        <p:nvSpPr>
          <p:cNvPr id="62" name="직사각형 61"/>
          <p:cNvSpPr/>
          <p:nvPr/>
        </p:nvSpPr>
        <p:spPr>
          <a:xfrm>
            <a:off x="3973707" y="1449521"/>
            <a:ext cx="788036" cy="192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600" smtClean="0"/>
              <a:t>Backup VTL</a:t>
            </a:r>
          </a:p>
        </p:txBody>
      </p:sp>
    </p:spTree>
    <p:extLst>
      <p:ext uri="{BB962C8B-B14F-4D97-AF65-F5344CB8AC3E}">
        <p14:creationId xmlns:p14="http://schemas.microsoft.com/office/powerpoint/2010/main" val="23366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472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05.09. OnPremise </a:t>
            </a:r>
            <a:r>
              <a:rPr lang="ko-KR" altLang="en-US" b="1" smtClean="0"/>
              <a:t>이관전략 </a:t>
            </a:r>
            <a:r>
              <a:rPr lang="en-US" altLang="ko-KR" b="1" smtClean="0"/>
              <a:t>– </a:t>
            </a:r>
            <a:r>
              <a:rPr lang="ko-KR" altLang="en-US" b="1" smtClean="0"/>
              <a:t>모니터링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이벤트 모니터링 </a:t>
            </a:r>
            <a:r>
              <a:rPr lang="en-US" altLang="ko-KR" sz="1200" b="1" u="sng" smtClean="0"/>
              <a:t>on Azure</a:t>
            </a:r>
            <a:endParaRPr lang="ko-KR" altLang="en-US" sz="1200" b="1" u="sng" dirty="0"/>
          </a:p>
        </p:txBody>
      </p:sp>
      <p:sp>
        <p:nvSpPr>
          <p:cNvPr id="5" name="이등변 삼각형 4"/>
          <p:cNvSpPr/>
          <p:nvPr/>
        </p:nvSpPr>
        <p:spPr>
          <a:xfrm rot="5400000">
            <a:off x="4276725" y="3515454"/>
            <a:ext cx="2758440" cy="15621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89" y="1578251"/>
            <a:ext cx="270998" cy="40267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9944" y="1352262"/>
            <a:ext cx="356756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서버</a:t>
            </a:r>
            <a:endParaRPr lang="en-US" altLang="ko-KR" sz="6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78" y="1555395"/>
            <a:ext cx="367374" cy="4331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78680" y="1362436"/>
            <a:ext cx="788036" cy="192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600" smtClean="0"/>
              <a:t>WAS, </a:t>
            </a:r>
            <a:r>
              <a:rPr lang="ko-KR" altLang="en-US" sz="600" smtClean="0"/>
              <a:t>미들웨어</a:t>
            </a:r>
            <a:endParaRPr lang="en-US" altLang="ko-KR" sz="6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06" y="1570632"/>
            <a:ext cx="328105" cy="4026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228" y="1570632"/>
            <a:ext cx="279053" cy="4179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7921" y="1537059"/>
            <a:ext cx="394018" cy="41204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98840" y="1362436"/>
            <a:ext cx="678008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데이터베이스</a:t>
            </a:r>
            <a:endParaRPr lang="en-US" altLang="ko-KR" sz="600" smtClean="0"/>
          </a:p>
        </p:txBody>
      </p:sp>
      <p:sp>
        <p:nvSpPr>
          <p:cNvPr id="17" name="직사각형 16"/>
          <p:cNvSpPr/>
          <p:nvPr/>
        </p:nvSpPr>
        <p:spPr>
          <a:xfrm>
            <a:off x="2079471" y="1359880"/>
            <a:ext cx="678008" cy="192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스토리지</a:t>
            </a:r>
            <a:endParaRPr lang="en-US" altLang="ko-KR" sz="600" smtClean="0"/>
          </a:p>
        </p:txBody>
      </p:sp>
      <p:sp>
        <p:nvSpPr>
          <p:cNvPr id="18" name="직사각형 17"/>
          <p:cNvSpPr/>
          <p:nvPr/>
        </p:nvSpPr>
        <p:spPr>
          <a:xfrm>
            <a:off x="2647209" y="1359880"/>
            <a:ext cx="678008" cy="192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백업</a:t>
            </a:r>
            <a:endParaRPr lang="en-US" altLang="ko-KR" sz="60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532" y="1542291"/>
            <a:ext cx="442260" cy="44899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179291" y="1386638"/>
            <a:ext cx="788036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가상화 </a:t>
            </a:r>
            <a:r>
              <a:rPr lang="en-US" altLang="ko-KR" sz="600" smtClean="0"/>
              <a:t>Host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18304" y="1363490"/>
            <a:ext cx="3649023" cy="69101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5400000">
            <a:off x="1098643" y="1315020"/>
            <a:ext cx="112956" cy="1673634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94988" y="2255516"/>
            <a:ext cx="92026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관제 솔루션</a:t>
            </a:r>
            <a:endParaRPr lang="en-US" altLang="ko-KR" sz="600" smtClean="0"/>
          </a:p>
          <a:p>
            <a:pPr algn="ctr">
              <a:lnSpc>
                <a:spcPct val="120000"/>
              </a:lnSpc>
            </a:pPr>
            <a:r>
              <a:rPr lang="en-US" altLang="ko-KR" sz="600" smtClean="0"/>
              <a:t>(Agent </a:t>
            </a:r>
            <a:r>
              <a:rPr lang="ko-KR" altLang="en-US" sz="600" smtClean="0"/>
              <a:t>기반</a:t>
            </a:r>
            <a:r>
              <a:rPr lang="en-US" altLang="ko-KR" sz="600" smtClean="0"/>
              <a:t>)</a:t>
            </a:r>
          </a:p>
        </p:txBody>
      </p:sp>
      <p:sp>
        <p:nvSpPr>
          <p:cNvPr id="25" name="오른쪽 중괄호 24"/>
          <p:cNvSpPr/>
          <p:nvPr/>
        </p:nvSpPr>
        <p:spPr>
          <a:xfrm rot="5400000">
            <a:off x="3012238" y="1379760"/>
            <a:ext cx="104106" cy="155300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55850" y="2249430"/>
            <a:ext cx="1434142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자체 콘솔 </a:t>
            </a:r>
            <a:r>
              <a:rPr lang="en-US" altLang="ko-KR" sz="600" smtClean="0"/>
              <a:t>/ SMTP / SNMP Trap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21951" y="2788735"/>
            <a:ext cx="430064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Agent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방식 모니터링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서버</a:t>
            </a:r>
            <a:r>
              <a:rPr lang="en-US" altLang="ko-KR" sz="800" smtClean="0"/>
              <a:t>/DB </a:t>
            </a:r>
            <a:r>
              <a:rPr lang="ko-KR" altLang="en-US" sz="800" smtClean="0"/>
              <a:t>에 관제 </a:t>
            </a:r>
            <a:r>
              <a:rPr lang="en-US" altLang="ko-KR" sz="800" smtClean="0"/>
              <a:t>S/W Agent </a:t>
            </a:r>
            <a:r>
              <a:rPr lang="ko-KR" altLang="en-US" sz="800" smtClean="0"/>
              <a:t>설치되어 관제 서버와 통신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알람을 발생시킬 이벤트 패턴</a:t>
            </a:r>
            <a:r>
              <a:rPr lang="en-US" altLang="ko-KR" sz="800" smtClean="0"/>
              <a:t>, </a:t>
            </a:r>
            <a:r>
              <a:rPr lang="ko-KR" altLang="en-US" sz="800" smtClean="0"/>
              <a:t>로그 문자항목 등에 대해 개별적으로 사전 정의 필요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Insance </a:t>
            </a:r>
            <a:r>
              <a:rPr lang="ko-KR" altLang="en-US" sz="800" smtClean="0"/>
              <a:t>추가시마다 그에 따른 이벤트 전송규칙 수작업 추가</a:t>
            </a:r>
            <a:r>
              <a:rPr lang="en-US" altLang="ko-KR" sz="800" smtClean="0"/>
              <a:t>/</a:t>
            </a:r>
            <a:r>
              <a:rPr lang="ko-KR" altLang="en-US" sz="800" smtClean="0"/>
              <a:t>업데이트 필요</a:t>
            </a:r>
            <a:endParaRPr lang="en-US" altLang="ko-KR" sz="800" smtClean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633" y="1654451"/>
            <a:ext cx="603931" cy="38953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761057" y="1857442"/>
            <a:ext cx="788036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관제 서버</a:t>
            </a:r>
            <a:endParaRPr lang="en-US" altLang="ko-KR" sz="600" smtClean="0"/>
          </a:p>
        </p:txBody>
      </p:sp>
      <p:cxnSp>
        <p:nvCxnSpPr>
          <p:cNvPr id="31" name="꺾인 연결선 30"/>
          <p:cNvCxnSpPr>
            <a:stCxn id="24" idx="2"/>
            <a:endCxn id="28" idx="2"/>
          </p:cNvCxnSpPr>
          <p:nvPr/>
        </p:nvCxnSpPr>
        <p:spPr>
          <a:xfrm rot="5400000" flipH="1" flipV="1">
            <a:off x="2626129" y="572979"/>
            <a:ext cx="525461" cy="3467478"/>
          </a:xfrm>
          <a:prstGeom prst="bentConnector3">
            <a:avLst>
              <a:gd name="adj1" fmla="val -16919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484194" y="2222045"/>
            <a:ext cx="920265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/>
              <a:t>사전 정의패턴</a:t>
            </a:r>
            <a:endParaRPr lang="en-US" altLang="ko-KR" sz="600" smtClean="0"/>
          </a:p>
          <a:p>
            <a:pPr algn="ctr">
              <a:lnSpc>
                <a:spcPct val="120000"/>
              </a:lnSpc>
            </a:pPr>
            <a:r>
              <a:rPr lang="ko-KR" altLang="en-US" sz="600" smtClean="0"/>
              <a:t>탐지시 관제 전송</a:t>
            </a:r>
            <a:endParaRPr lang="en-US" altLang="ko-KR" sz="600" smtClean="0"/>
          </a:p>
        </p:txBody>
      </p:sp>
      <p:sp>
        <p:nvSpPr>
          <p:cNvPr id="33" name="직사각형 32"/>
          <p:cNvSpPr/>
          <p:nvPr/>
        </p:nvSpPr>
        <p:spPr>
          <a:xfrm>
            <a:off x="321951" y="3564704"/>
            <a:ext cx="4878699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콘솔 모니터링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Agent </a:t>
            </a:r>
            <a:r>
              <a:rPr lang="ko-KR" altLang="en-US" sz="800" smtClean="0"/>
              <a:t>설치 미지원 플랫폼들에 대한 개별 관리 페이지를 통한 이벤트 모니터링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사전 탐지규칙 설정등이 플랫폼에 종속적이며 통합 관리되지 않아 관리영역 증가의 한 축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800" smtClean="0"/>
          </a:p>
        </p:txBody>
      </p:sp>
      <p:sp>
        <p:nvSpPr>
          <p:cNvPr id="34" name="직사각형 33"/>
          <p:cNvSpPr/>
          <p:nvPr/>
        </p:nvSpPr>
        <p:spPr>
          <a:xfrm>
            <a:off x="321951" y="4219841"/>
            <a:ext cx="487869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데이터베이스 모니터링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Diag, Alert, Trace </a:t>
            </a:r>
            <a:r>
              <a:rPr lang="ko-KR" altLang="en-US" sz="800" smtClean="0"/>
              <a:t>로그등 </a:t>
            </a:r>
            <a:r>
              <a:rPr lang="en-US" altLang="ko-KR" sz="800" smtClean="0"/>
              <a:t>DB </a:t>
            </a:r>
            <a:r>
              <a:rPr lang="ko-KR" altLang="en-US" sz="800" smtClean="0"/>
              <a:t>플랫폼 종속적인 로그의 특정 패턴 규칙에 따른 모니터링 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데이터베이스 성능 데이터를 주기적 샘플링 간격으로 수집하여 관제 서버에서 도표화 제시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DB </a:t>
            </a:r>
            <a:r>
              <a:rPr lang="ko-KR" altLang="en-US" sz="800" smtClean="0"/>
              <a:t>내부 아키텍처 레벨의 대기이벤트</a:t>
            </a:r>
            <a:r>
              <a:rPr lang="en-US" altLang="ko-KR" sz="800" smtClean="0"/>
              <a:t>, </a:t>
            </a:r>
            <a:r>
              <a:rPr lang="ko-KR" altLang="en-US" sz="800" smtClean="0"/>
              <a:t>트랜잭션량</a:t>
            </a:r>
            <a:r>
              <a:rPr lang="en-US" altLang="ko-KR" sz="800" smtClean="0"/>
              <a:t>, </a:t>
            </a:r>
            <a:r>
              <a:rPr lang="ko-KR" altLang="en-US" sz="800" smtClean="0"/>
              <a:t>버퍼 풀 사용량 등에 대한 모니터링은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극히 제한적인 기능만을 제공하여 별도의</a:t>
            </a:r>
            <a:r>
              <a:rPr lang="en-US" altLang="ko-KR" sz="800"/>
              <a:t> </a:t>
            </a:r>
            <a:r>
              <a:rPr lang="ko-KR" altLang="en-US" sz="800" smtClean="0"/>
              <a:t>데이터베이스 성능관리</a:t>
            </a:r>
            <a:r>
              <a:rPr lang="en-US" altLang="ko-KR" sz="800" smtClean="0"/>
              <a:t>/</a:t>
            </a:r>
            <a:r>
              <a:rPr lang="ko-KR" altLang="en-US" sz="800" smtClean="0"/>
              <a:t>수집 솔루션</a:t>
            </a:r>
            <a:r>
              <a:rPr lang="en-US" altLang="ko-KR" sz="800" smtClean="0"/>
              <a:t>(APM)</a:t>
            </a:r>
            <a:r>
              <a:rPr lang="ko-KR" altLang="en-US" sz="800" smtClean="0"/>
              <a:t> 구축</a:t>
            </a:r>
            <a:r>
              <a:rPr lang="en-US" altLang="ko-KR" sz="800" smtClean="0"/>
              <a:t>&amp;</a:t>
            </a:r>
            <a:r>
              <a:rPr lang="ko-KR" altLang="en-US" sz="800" smtClean="0"/>
              <a:t>운영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800" smtClean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0633" y="1226678"/>
            <a:ext cx="603931" cy="335067"/>
          </a:xfrm>
          <a:prstGeom prst="rect">
            <a:avLst/>
          </a:prstGeom>
        </p:spPr>
      </p:pic>
      <p:cxnSp>
        <p:nvCxnSpPr>
          <p:cNvPr id="39" name="꺾인 연결선 38"/>
          <p:cNvCxnSpPr>
            <a:stCxn id="2" idx="0"/>
            <a:endCxn id="35" idx="0"/>
          </p:cNvCxnSpPr>
          <p:nvPr/>
        </p:nvCxnSpPr>
        <p:spPr>
          <a:xfrm rot="5400000" flipH="1" flipV="1">
            <a:off x="2720374" y="-346830"/>
            <a:ext cx="328717" cy="3475734"/>
          </a:xfrm>
          <a:prstGeom prst="bentConnector3">
            <a:avLst>
              <a:gd name="adj1" fmla="val 152157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806287" y="1356985"/>
            <a:ext cx="788036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600" smtClean="0"/>
              <a:t>APM </a:t>
            </a:r>
            <a:r>
              <a:rPr lang="ko-KR" altLang="en-US" sz="600" smtClean="0"/>
              <a:t>솔루션</a:t>
            </a:r>
            <a:endParaRPr lang="en-US" altLang="ko-KR" sz="600" smtClean="0"/>
          </a:p>
        </p:txBody>
      </p:sp>
      <p:sp>
        <p:nvSpPr>
          <p:cNvPr id="47" name="직사각형 46"/>
          <p:cNvSpPr/>
          <p:nvPr/>
        </p:nvSpPr>
        <p:spPr>
          <a:xfrm>
            <a:off x="321606" y="5198570"/>
            <a:ext cx="487869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APM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활용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DB/WAS </a:t>
            </a:r>
            <a:r>
              <a:rPr lang="ko-KR" altLang="en-US" sz="800" smtClean="0"/>
              <a:t>등 범용적으로 활용되는 제품은 별도의 세부 기능분석을 위한 </a:t>
            </a:r>
            <a:r>
              <a:rPr lang="en-US" altLang="ko-KR" sz="800" smtClean="0"/>
              <a:t>APM </a:t>
            </a:r>
            <a:r>
              <a:rPr lang="ko-KR" altLang="en-US" sz="800" smtClean="0"/>
              <a:t>솔루션 필요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관제 모니터링을 통해 제공되지 않는 </a:t>
            </a:r>
            <a:r>
              <a:rPr lang="en-US" altLang="ko-KR" sz="800" smtClean="0"/>
              <a:t>Product </a:t>
            </a:r>
            <a:r>
              <a:rPr lang="ko-KR" altLang="en-US" sz="800" smtClean="0"/>
              <a:t>특화된 세부 </a:t>
            </a:r>
            <a:r>
              <a:rPr lang="en-US" altLang="ko-KR" sz="800" smtClean="0"/>
              <a:t>operation </a:t>
            </a:r>
            <a:r>
              <a:rPr lang="ko-KR" altLang="en-US" sz="800" smtClean="0"/>
              <a:t>모니터링 및 이력분석 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Product </a:t>
            </a:r>
            <a:r>
              <a:rPr lang="ko-KR" altLang="en-US" sz="800" smtClean="0"/>
              <a:t>기능에 따라 호환여부가 제한적이며 </a:t>
            </a:r>
            <a:r>
              <a:rPr lang="en-US" altLang="ko-KR" sz="800" smtClean="0"/>
              <a:t>APM </a:t>
            </a:r>
            <a:r>
              <a:rPr lang="ko-KR" altLang="en-US" sz="800" smtClean="0"/>
              <a:t>운용을 위한 인프라 자원이 별도로 구축 및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Lifecycle </a:t>
            </a:r>
            <a:r>
              <a:rPr lang="ko-KR" altLang="en-US" sz="800" smtClean="0"/>
              <a:t>관리되어야 함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장애</a:t>
            </a:r>
            <a:r>
              <a:rPr lang="en-US" altLang="ko-KR" sz="800" smtClean="0"/>
              <a:t>, </a:t>
            </a:r>
            <a:r>
              <a:rPr lang="ko-KR" altLang="en-US" sz="800" smtClean="0"/>
              <a:t>이슈등에 대해 다양한 솔루션</a:t>
            </a:r>
            <a:r>
              <a:rPr lang="en-US" altLang="ko-KR" sz="800" smtClean="0"/>
              <a:t>(</a:t>
            </a:r>
            <a:r>
              <a:rPr lang="ko-KR" altLang="en-US" sz="800" smtClean="0"/>
              <a:t>서버</a:t>
            </a:r>
            <a:r>
              <a:rPr lang="en-US" altLang="ko-KR" sz="800" smtClean="0"/>
              <a:t>/DB/NW </a:t>
            </a:r>
            <a:r>
              <a:rPr lang="ko-KR" altLang="en-US" sz="800" smtClean="0"/>
              <a:t>등</a:t>
            </a:r>
            <a:r>
              <a:rPr lang="en-US" altLang="ko-KR" sz="800" smtClean="0"/>
              <a:t>) </a:t>
            </a:r>
            <a:r>
              <a:rPr lang="ko-KR" altLang="en-US" sz="800" smtClean="0"/>
              <a:t>에 대한 </a:t>
            </a:r>
            <a:r>
              <a:rPr lang="en-US" altLang="ko-KR" sz="800" smtClean="0"/>
              <a:t>WorkFlow (Ex. </a:t>
            </a:r>
            <a:r>
              <a:rPr lang="ko-KR" altLang="en-US" sz="800" smtClean="0"/>
              <a:t>네트웍 패킷 요청</a:t>
            </a:r>
            <a:r>
              <a:rPr lang="en-US" altLang="ko-KR" sz="800" smtClean="0"/>
              <a:t>&amp;</a:t>
            </a:r>
            <a:br>
              <a:rPr lang="en-US" altLang="ko-KR" sz="800" smtClean="0"/>
            </a:br>
            <a:r>
              <a:rPr lang="ko-KR" altLang="en-US" sz="800" smtClean="0"/>
              <a:t>처리량</a:t>
            </a:r>
            <a:r>
              <a:rPr lang="en-US" altLang="ko-KR" sz="800" smtClean="0"/>
              <a:t>) </a:t>
            </a:r>
            <a:r>
              <a:rPr lang="ko-KR" altLang="en-US" sz="800" smtClean="0"/>
              <a:t>를 통합적으로 보여주지 못하여 각 기능조직별 수동 파악에 따른 기회비용의 한계 존재</a:t>
            </a:r>
            <a:endParaRPr lang="en-US" altLang="ko-KR" sz="800" smtClean="0"/>
          </a:p>
        </p:txBody>
      </p:sp>
      <p:sp>
        <p:nvSpPr>
          <p:cNvPr id="36" name="직사각형 35"/>
          <p:cNvSpPr/>
          <p:nvPr/>
        </p:nvSpPr>
        <p:spPr>
          <a:xfrm>
            <a:off x="6039208" y="997151"/>
            <a:ext cx="6152792" cy="242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IaaS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환경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9977" y="1225694"/>
            <a:ext cx="2292147" cy="123633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357374" y="1187832"/>
            <a:ext cx="3857486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, Blob Storage,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백업 등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Azure IaaS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플래폼 및 기능은 사전 정의된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Metric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로그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성능데이터 수집 및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로깅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OS </a:t>
            </a:r>
            <a:r>
              <a:rPr lang="ko-KR" altLang="en-US" sz="800" smtClean="0"/>
              <a:t>계층 데이터 수집은 </a:t>
            </a:r>
            <a:r>
              <a:rPr lang="en-US" altLang="ko-KR" sz="800" smtClean="0"/>
              <a:t>Azure Monitor</a:t>
            </a:r>
            <a:r>
              <a:rPr lang="ko-KR" altLang="en-US" sz="800" smtClean="0"/>
              <a:t>로 로그 전송하는 </a:t>
            </a:r>
            <a:r>
              <a:rPr lang="en-US" altLang="ko-KR" sz="800" smtClean="0"/>
              <a:t>Agent </a:t>
            </a:r>
            <a:r>
              <a:rPr lang="ko-KR" altLang="en-US" sz="800" smtClean="0"/>
              <a:t>설치 필요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Monitor </a:t>
            </a:r>
            <a:r>
              <a:rPr lang="ko-KR" altLang="en-US" sz="800" smtClean="0"/>
              <a:t>를 통해 </a:t>
            </a:r>
            <a:r>
              <a:rPr lang="en-US" altLang="ko-KR" sz="800" smtClean="0"/>
              <a:t>OS, </a:t>
            </a:r>
            <a:r>
              <a:rPr lang="ko-KR" altLang="en-US" sz="800" smtClean="0"/>
              <a:t>워크로드에 대한 성능 메트릭을 분석하고 </a:t>
            </a:r>
            <a:r>
              <a:rPr lang="en-US" altLang="ko-KR" sz="800" smtClean="0"/>
              <a:t>Log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Azure VM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내 구축되는 데이터베이스는 기존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OnPremise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와 동일한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모니터링 방식 필요</a:t>
            </a: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특정 임계치 초과</a:t>
            </a:r>
            <a:r>
              <a:rPr lang="en-US" altLang="ko-KR" sz="800" smtClean="0"/>
              <a:t>, </a:t>
            </a:r>
            <a:r>
              <a:rPr lang="ko-KR" altLang="en-US" sz="800" smtClean="0"/>
              <a:t>로그 쿼리의 결과가 조건과 일치하지 않는 등 </a:t>
            </a:r>
            <a:r>
              <a:rPr lang="en-US" altLang="ko-KR" sz="800" smtClean="0"/>
              <a:t>OnPremise </a:t>
            </a:r>
            <a:r>
              <a:rPr lang="ko-KR" altLang="en-US" sz="800" smtClean="0"/>
              <a:t>의 관제 </a:t>
            </a:r>
            <a:r>
              <a:rPr lang="en-US" altLang="ko-KR" sz="800" smtClean="0"/>
              <a:t>Agent </a:t>
            </a:r>
            <a:r>
              <a:rPr lang="ko-KR" altLang="en-US" sz="800" smtClean="0"/>
              <a:t>에서 제공하는 기능을 </a:t>
            </a:r>
            <a:r>
              <a:rPr lang="en-US" altLang="ko-KR" sz="800" smtClean="0"/>
              <a:t>Azure Monitor </a:t>
            </a:r>
            <a:r>
              <a:rPr lang="ko-KR" altLang="en-US" sz="800" smtClean="0"/>
              <a:t>기능에서 서비스 제공</a:t>
            </a:r>
            <a:endParaRPr lang="en-US" altLang="ko-KR" sz="800" smtClean="0"/>
          </a:p>
        </p:txBody>
      </p:sp>
      <p:sp>
        <p:nvSpPr>
          <p:cNvPr id="41" name="직사각형 40"/>
          <p:cNvSpPr/>
          <p:nvPr/>
        </p:nvSpPr>
        <p:spPr>
          <a:xfrm>
            <a:off x="6039208" y="2593467"/>
            <a:ext cx="5065449" cy="242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PaaS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환경</a:t>
            </a:r>
            <a:endParaRPr lang="en-US" altLang="ko-KR" sz="9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136380" y="2841825"/>
            <a:ext cx="3055619" cy="1932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b="1" smtClean="0"/>
              <a:t>[Azure SQL </a:t>
            </a:r>
            <a:r>
              <a:rPr lang="ko-KR" altLang="en-US" sz="900" b="1" smtClean="0"/>
              <a:t>데이터 수집</a:t>
            </a:r>
            <a:r>
              <a:rPr lang="en-US" altLang="ko-KR" sz="900" b="1" smtClean="0"/>
              <a:t>]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Single Database, SQL MI </a:t>
            </a:r>
            <a:r>
              <a:rPr lang="ko-KR" altLang="en-US" sz="800" smtClean="0"/>
              <a:t>에서</a:t>
            </a:r>
            <a:r>
              <a:rPr lang="en-US" altLang="ko-KR" sz="800"/>
              <a:t> </a:t>
            </a:r>
            <a:r>
              <a:rPr lang="ko-KR" altLang="en-US" sz="800" smtClean="0"/>
              <a:t>제공하는 엔진 내장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기능을 포함해 </a:t>
            </a:r>
            <a:r>
              <a:rPr lang="en-US" altLang="ko-KR" sz="800" smtClean="0"/>
              <a:t>Intelligent Insights</a:t>
            </a:r>
            <a:r>
              <a:rPr lang="ko-KR" altLang="en-US" sz="800" smtClean="0"/>
              <a:t> 인공지능 기능을 활용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하여 </a:t>
            </a:r>
            <a:r>
              <a:rPr lang="en-US" altLang="ko-KR" sz="800" smtClean="0"/>
              <a:t>DB </a:t>
            </a:r>
            <a:r>
              <a:rPr lang="ko-KR" altLang="en-US" sz="800" smtClean="0"/>
              <a:t>상태 및 성능저하 유발시키는 이벤트 수집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수많은 </a:t>
            </a:r>
            <a:r>
              <a:rPr lang="en-US" altLang="ko-KR" sz="800" smtClean="0"/>
              <a:t>DB </a:t>
            </a:r>
            <a:r>
              <a:rPr lang="ko-KR" altLang="en-US" sz="800" smtClean="0"/>
              <a:t>에 대한 동일한 표준규격의 </a:t>
            </a:r>
            <a:r>
              <a:rPr lang="en-US" altLang="ko-KR" sz="800" smtClean="0"/>
              <a:t>DB </a:t>
            </a:r>
            <a:r>
              <a:rPr lang="ko-KR" altLang="en-US" sz="800" smtClean="0"/>
              <a:t>모니터링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/>
              <a:t>별도의 </a:t>
            </a:r>
            <a:r>
              <a:rPr lang="en-US" altLang="ko-KR" sz="800"/>
              <a:t>Agent </a:t>
            </a:r>
            <a:r>
              <a:rPr lang="ko-KR" altLang="en-US" sz="800"/>
              <a:t>설치 없이 </a:t>
            </a:r>
            <a:r>
              <a:rPr lang="en-US" altLang="ko-KR" sz="800"/>
              <a:t>Portal </a:t>
            </a:r>
            <a:r>
              <a:rPr lang="ko-KR" altLang="en-US" sz="800"/>
              <a:t>에서의 설정을 통해 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스트리밍할 </a:t>
            </a:r>
            <a:r>
              <a:rPr lang="ko-KR" altLang="en-US" sz="800"/>
              <a:t>성능</a:t>
            </a:r>
            <a:r>
              <a:rPr lang="en-US" altLang="ko-KR" sz="800"/>
              <a:t>/</a:t>
            </a:r>
            <a:r>
              <a:rPr lang="ko-KR" altLang="en-US" sz="800"/>
              <a:t>로그타입 지정</a:t>
            </a:r>
            <a:endParaRPr lang="en-US" altLang="ko-KR" sz="80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수집 데이터는 모니터링 </a:t>
            </a:r>
            <a:r>
              <a:rPr lang="en-US" altLang="ko-KR" sz="800" smtClean="0"/>
              <a:t>Metric </a:t>
            </a:r>
            <a:r>
              <a:rPr lang="ko-KR" altLang="en-US" sz="800" smtClean="0"/>
              <a:t>으로 표시되기 위해 다음 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Azure </a:t>
            </a:r>
            <a:r>
              <a:rPr lang="ko-KR" altLang="en-US" sz="800" smtClean="0"/>
              <a:t>리소스중 하나로 스트리밍 전송되어야 함</a:t>
            </a:r>
            <a:endParaRPr lang="en-US" altLang="ko-KR" sz="80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smtClean="0"/>
              <a:t>SQL </a:t>
            </a:r>
            <a:r>
              <a:rPr lang="en-US" altLang="ko-KR" sz="800"/>
              <a:t>Analystic : </a:t>
            </a:r>
            <a:r>
              <a:rPr lang="ko-KR" altLang="en-US" sz="800"/>
              <a:t>성능보고서</a:t>
            </a:r>
            <a:r>
              <a:rPr lang="en-US" altLang="ko-KR" sz="800"/>
              <a:t>, </a:t>
            </a:r>
            <a:r>
              <a:rPr lang="ko-KR" altLang="en-US" sz="800"/>
              <a:t>경고 및 권장사항 등 </a:t>
            </a:r>
            <a:r>
              <a:rPr lang="ko-KR" altLang="en-US" sz="800" smtClean="0"/>
              <a:t>지능형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                   </a:t>
            </a:r>
            <a:r>
              <a:rPr lang="ko-KR" altLang="en-US" sz="800" smtClean="0"/>
              <a:t> </a:t>
            </a:r>
            <a:r>
              <a:rPr lang="ko-KR" altLang="en-US" sz="800"/>
              <a:t>모니터링 기능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/>
              <a:t>Azure Event </a:t>
            </a:r>
            <a:r>
              <a:rPr lang="ko-KR" altLang="en-US" sz="800" smtClean="0"/>
              <a:t>Hubs</a:t>
            </a:r>
            <a:r>
              <a:rPr lang="en-US" altLang="ko-KR" sz="800" smtClean="0"/>
              <a:t>	</a:t>
            </a:r>
            <a:endParaRPr lang="en-US" altLang="ko-KR" sz="8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/>
              <a:t>Azure  </a:t>
            </a:r>
            <a:r>
              <a:rPr lang="ko-KR" altLang="en-US" sz="800" smtClean="0"/>
              <a:t>Storage</a:t>
            </a:r>
            <a:endParaRPr lang="en-US" altLang="ko-KR" sz="80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8912" y="4715430"/>
            <a:ext cx="3066692" cy="1671796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9136381" y="4763961"/>
            <a:ext cx="3253740" cy="173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b="1" smtClean="0"/>
              <a:t>[Azure SQL Analystic]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Single Database, SQL MI </a:t>
            </a:r>
            <a:r>
              <a:rPr lang="ko-KR" altLang="en-US" sz="800" smtClean="0"/>
              <a:t>에서</a:t>
            </a:r>
            <a:r>
              <a:rPr lang="en-US" altLang="ko-KR" sz="800"/>
              <a:t> </a:t>
            </a:r>
            <a:r>
              <a:rPr lang="ko-KR" altLang="en-US" sz="800" smtClean="0"/>
              <a:t>제공하는 엔진 내장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기능을 포함해 </a:t>
            </a:r>
            <a:r>
              <a:rPr lang="en-US" altLang="ko-KR" sz="800" smtClean="0"/>
              <a:t>Intelligent Insights</a:t>
            </a:r>
            <a:r>
              <a:rPr lang="ko-KR" altLang="en-US" sz="800" smtClean="0"/>
              <a:t> 인공지능 기능을 활용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하여 </a:t>
            </a:r>
            <a:r>
              <a:rPr lang="en-US" altLang="ko-KR" sz="800" smtClean="0"/>
              <a:t>DB </a:t>
            </a:r>
            <a:r>
              <a:rPr lang="ko-KR" altLang="en-US" sz="800" smtClean="0"/>
              <a:t>상태 및 성능저하 유발시키는 이벤트 수집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OnPremise </a:t>
            </a:r>
            <a:r>
              <a:rPr lang="ko-KR" altLang="en-US" sz="800" smtClean="0"/>
              <a:t>의 </a:t>
            </a:r>
            <a:r>
              <a:rPr lang="en-US" altLang="ko-KR" sz="800" smtClean="0"/>
              <a:t>DB APM </a:t>
            </a:r>
            <a:r>
              <a:rPr lang="ko-KR" altLang="en-US" sz="800" smtClean="0"/>
              <a:t>에 준하는 성능 분석 대시보드 제공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쿼리 보고서 기능을 통해 여러 </a:t>
            </a:r>
            <a:r>
              <a:rPr lang="en-US" altLang="ko-KR" sz="800" smtClean="0"/>
              <a:t>DB</a:t>
            </a:r>
            <a:r>
              <a:rPr lang="ko-KR" altLang="en-US" sz="800" smtClean="0"/>
              <a:t>간의 동일한 쿼리에 대한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성능을 비교하여 성능이슈 </a:t>
            </a:r>
            <a:r>
              <a:rPr lang="en-US" altLang="ko-KR" sz="800" smtClean="0"/>
              <a:t>DB </a:t>
            </a:r>
            <a:r>
              <a:rPr lang="ko-KR" altLang="en-US" sz="800" smtClean="0"/>
              <a:t>추적</a:t>
            </a:r>
            <a:r>
              <a:rPr lang="en-US" altLang="ko-KR" sz="800" smtClean="0"/>
              <a:t>, </a:t>
            </a:r>
            <a:r>
              <a:rPr lang="ko-KR" altLang="en-US" sz="800" smtClean="0"/>
              <a:t>진단 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Elastic Pool </a:t>
            </a:r>
            <a:r>
              <a:rPr lang="ko-KR" altLang="en-US" sz="800" smtClean="0"/>
              <a:t>사용하는 경우 자원을 공유하는 각 </a:t>
            </a:r>
            <a:r>
              <a:rPr lang="en-US" altLang="ko-KR" sz="800" smtClean="0"/>
              <a:t>Single </a:t>
            </a:r>
            <a:br>
              <a:rPr lang="en-US" altLang="ko-KR" sz="800" smtClean="0"/>
            </a:br>
            <a:r>
              <a:rPr lang="en-US" altLang="ko-KR" sz="800" smtClean="0"/>
              <a:t>Database </a:t>
            </a:r>
            <a:r>
              <a:rPr lang="ko-KR" altLang="en-US" sz="800" smtClean="0"/>
              <a:t>별로 사용하는 리소스 점유량</a:t>
            </a:r>
            <a:r>
              <a:rPr lang="en-US" altLang="ko-KR" sz="800" smtClean="0"/>
              <a:t>, Wait </a:t>
            </a:r>
            <a:r>
              <a:rPr lang="ko-KR" altLang="en-US" sz="800" smtClean="0"/>
              <a:t>이벤트</a:t>
            </a:r>
            <a:r>
              <a:rPr lang="en-US" altLang="ko-KR" sz="800" smtClean="0"/>
              <a:t>, </a:t>
            </a:r>
            <a:br>
              <a:rPr lang="en-US" altLang="ko-KR" sz="800" smtClean="0"/>
            </a:br>
            <a:r>
              <a:rPr lang="ko-KR" altLang="en-US" sz="800" smtClean="0"/>
              <a:t>트랜잭션 처리량 등을 비교</a:t>
            </a:r>
            <a:r>
              <a:rPr lang="en-US" altLang="ko-KR" sz="800" smtClean="0"/>
              <a:t>/</a:t>
            </a:r>
            <a:r>
              <a:rPr lang="ko-KR" altLang="en-US" sz="800" smtClean="0"/>
              <a:t>검토할 수 있음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기능 추가시 별도의 비용고려</a:t>
            </a:r>
            <a:r>
              <a:rPr lang="en-US" altLang="ko-KR" sz="800" smtClean="0"/>
              <a:t>, APM </a:t>
            </a:r>
            <a:r>
              <a:rPr lang="ko-KR" altLang="en-US" sz="800" smtClean="0"/>
              <a:t>패치없이 기능 활용</a:t>
            </a:r>
            <a:endParaRPr lang="en-US" altLang="ko-KR" sz="800" smtClean="0"/>
          </a:p>
        </p:txBody>
      </p:sp>
      <p:grpSp>
        <p:nvGrpSpPr>
          <p:cNvPr id="44" name="그룹 43"/>
          <p:cNvGrpSpPr/>
          <p:nvPr/>
        </p:nvGrpSpPr>
        <p:grpSpPr>
          <a:xfrm>
            <a:off x="6039209" y="2901629"/>
            <a:ext cx="3036211" cy="1690147"/>
            <a:chOff x="6039209" y="2901629"/>
            <a:chExt cx="4063664" cy="199041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39209" y="2901629"/>
              <a:ext cx="4063664" cy="1990412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7932420" y="2901629"/>
              <a:ext cx="2170453" cy="113697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49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073141" y="689374"/>
            <a:ext cx="6019800" cy="38437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8303" y="143219"/>
            <a:ext cx="518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05.10. OnPremise </a:t>
            </a:r>
            <a:r>
              <a:rPr lang="ko-KR" altLang="en-US" b="1" smtClean="0"/>
              <a:t>이관전략 </a:t>
            </a:r>
            <a:r>
              <a:rPr lang="en-US" altLang="ko-KR" b="1" smtClean="0"/>
              <a:t>– </a:t>
            </a:r>
            <a:r>
              <a:rPr lang="ko-KR" altLang="en-US" b="1" smtClean="0"/>
              <a:t>재해복구</a:t>
            </a:r>
            <a:r>
              <a:rPr lang="en-US" altLang="ko-KR" b="1" smtClean="0"/>
              <a:t>(DR)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6419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DR </a:t>
            </a:r>
            <a:r>
              <a:rPr lang="ko-KR" altLang="en-US" sz="1200" b="1" u="sng" smtClean="0"/>
              <a:t>복제환경 </a:t>
            </a:r>
            <a:r>
              <a:rPr lang="en-US" altLang="ko-KR" sz="1200" b="1" u="sng" smtClean="0"/>
              <a:t>on Azure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27420" y="70565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i="1" smtClean="0"/>
              <a:t>- </a:t>
            </a:r>
            <a:r>
              <a:rPr lang="en-US" altLang="ko-KR" sz="800" i="1"/>
              <a:t>IaaS </a:t>
            </a:r>
            <a:r>
              <a:rPr lang="ko-KR" altLang="en-US" sz="800" i="1"/>
              <a:t>환경의 고 가용성 구성방안에서 동일 </a:t>
            </a:r>
            <a:r>
              <a:rPr lang="en-US" altLang="ko-KR" sz="800" i="1"/>
              <a:t>AZ </a:t>
            </a:r>
            <a:r>
              <a:rPr lang="ko-KR" altLang="en-US" sz="800" i="1"/>
              <a:t>또는 다른 </a:t>
            </a:r>
            <a:r>
              <a:rPr lang="en-US" altLang="ko-KR" sz="800" i="1"/>
              <a:t>AZ </a:t>
            </a:r>
            <a:r>
              <a:rPr lang="ko-KR" altLang="en-US" sz="800" i="1"/>
              <a:t>로의 복제방안을 소개하였으므로 </a:t>
            </a:r>
            <a:r>
              <a:rPr lang="en-US" altLang="ko-KR" sz="800" i="1" smtClean="0"/>
              <a:t>IaaS VM DR </a:t>
            </a:r>
            <a:r>
              <a:rPr lang="ko-KR" altLang="en-US" sz="800" i="1" smtClean="0"/>
              <a:t>구성은 언급 </a:t>
            </a:r>
            <a:r>
              <a:rPr lang="ko-KR" altLang="en-US" sz="800" i="1"/>
              <a:t>제외 </a:t>
            </a:r>
            <a:endParaRPr lang="en-US" altLang="ko-KR" sz="800" i="1"/>
          </a:p>
          <a:p>
            <a:r>
              <a:rPr lang="en-US" altLang="ko-KR" sz="800" i="1" smtClean="0"/>
              <a:t>- </a:t>
            </a:r>
            <a:r>
              <a:rPr lang="en-US" altLang="ko-KR" sz="800" i="1"/>
              <a:t>PaaS </a:t>
            </a:r>
            <a:r>
              <a:rPr lang="ko-KR" altLang="en-US" sz="800" i="1"/>
              <a:t>환경의 </a:t>
            </a:r>
            <a:r>
              <a:rPr lang="en-US" altLang="ko-KR" sz="800" i="1"/>
              <a:t>Azure SQL Single Database, SQL MI </a:t>
            </a:r>
            <a:r>
              <a:rPr lang="ko-KR" altLang="en-US" sz="800" i="1"/>
              <a:t>에 대한 </a:t>
            </a:r>
            <a:r>
              <a:rPr lang="en-US" altLang="ko-KR" sz="800" i="1"/>
              <a:t>DR </a:t>
            </a:r>
            <a:r>
              <a:rPr lang="ko-KR" altLang="en-US" sz="800" i="1"/>
              <a:t>구현방법을 본 장에서 소개함</a:t>
            </a:r>
          </a:p>
        </p:txBody>
      </p:sp>
      <p:sp>
        <p:nvSpPr>
          <p:cNvPr id="9" name="이등변 삼각형 8"/>
          <p:cNvSpPr/>
          <p:nvPr/>
        </p:nvSpPr>
        <p:spPr>
          <a:xfrm rot="5400000">
            <a:off x="4276725" y="3515454"/>
            <a:ext cx="2758440" cy="15621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19" y="1176335"/>
            <a:ext cx="4030980" cy="12532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7026" y="2498202"/>
            <a:ext cx="479695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OnPremise VM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복제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VM </a:t>
            </a:r>
            <a:r>
              <a:rPr lang="ko-KR" altLang="en-US" sz="800" smtClean="0"/>
              <a:t>실시간복제</a:t>
            </a:r>
            <a:r>
              <a:rPr lang="en-US" altLang="ko-KR" sz="800" smtClean="0"/>
              <a:t>(RPO </a:t>
            </a:r>
            <a:r>
              <a:rPr lang="ko-KR" altLang="en-US" sz="800" smtClean="0"/>
              <a:t>수초</a:t>
            </a:r>
            <a:r>
              <a:rPr lang="en-US" altLang="ko-KR" sz="800" smtClean="0"/>
              <a:t>) </a:t>
            </a:r>
            <a:r>
              <a:rPr lang="ko-KR" altLang="en-US" sz="800" smtClean="0"/>
              <a:t>수행하는 어플라이언스</a:t>
            </a:r>
            <a:r>
              <a:rPr lang="en-US" altLang="ko-KR" sz="800" smtClean="0"/>
              <a:t>(Zerto )</a:t>
            </a:r>
            <a:r>
              <a:rPr lang="ko-KR" altLang="en-US" sz="800" smtClean="0"/>
              <a:t>를 통한 </a:t>
            </a:r>
            <a:r>
              <a:rPr lang="en-US" altLang="ko-KR" sz="800" smtClean="0"/>
              <a:t>DB </a:t>
            </a:r>
            <a:r>
              <a:rPr lang="ko-KR" altLang="en-US" sz="800" smtClean="0"/>
              <a:t>데이터 복제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OS/DB </a:t>
            </a:r>
            <a:r>
              <a:rPr lang="ko-KR" altLang="en-US" sz="800" smtClean="0"/>
              <a:t>데이터를 포함한 </a:t>
            </a:r>
            <a:r>
              <a:rPr lang="en-US" altLang="ko-KR" sz="800" smtClean="0"/>
              <a:t>VM Disk </a:t>
            </a:r>
            <a:r>
              <a:rPr lang="ko-KR" altLang="en-US" sz="800" smtClean="0"/>
              <a:t>의 증분 데이터가 복제되며</a:t>
            </a:r>
            <a:r>
              <a:rPr lang="en-US" altLang="ko-KR" sz="800"/>
              <a:t> </a:t>
            </a:r>
            <a:r>
              <a:rPr lang="en-US" altLang="ko-KR" sz="800" smtClean="0"/>
              <a:t>DR </a:t>
            </a:r>
            <a:r>
              <a:rPr lang="ko-KR" altLang="en-US" sz="800" smtClean="0"/>
              <a:t>센터에 동일한 </a:t>
            </a:r>
            <a:r>
              <a:rPr lang="en-US" altLang="ko-KR" sz="800" smtClean="0"/>
              <a:t>VMware </a:t>
            </a:r>
            <a:r>
              <a:rPr lang="ko-KR" altLang="en-US" sz="800" smtClean="0"/>
              <a:t>구축됨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재난 혹은 </a:t>
            </a:r>
            <a:r>
              <a:rPr lang="en-US" altLang="ko-KR" sz="800" smtClean="0"/>
              <a:t>DR</a:t>
            </a:r>
            <a:r>
              <a:rPr lang="ko-KR" altLang="en-US" sz="800" smtClean="0"/>
              <a:t>훈련시 </a:t>
            </a:r>
            <a:r>
              <a:rPr lang="en-US" altLang="ko-KR" sz="800" smtClean="0"/>
              <a:t>DR</a:t>
            </a:r>
            <a:r>
              <a:rPr lang="ko-KR" altLang="en-US" sz="800" smtClean="0"/>
              <a:t>센터 데이터 복구에 수분</a:t>
            </a:r>
            <a:r>
              <a:rPr lang="en-US" altLang="ko-KR" sz="800" smtClean="0"/>
              <a:t>~</a:t>
            </a:r>
            <a:r>
              <a:rPr lang="ko-KR" altLang="en-US" sz="800" smtClean="0"/>
              <a:t>수십분의 높은 품질수준 </a:t>
            </a:r>
            <a:r>
              <a:rPr lang="en-US" altLang="ko-KR" sz="800" smtClean="0"/>
              <a:t>RTO </a:t>
            </a:r>
            <a:r>
              <a:rPr lang="ko-KR" altLang="en-US" sz="800" smtClean="0"/>
              <a:t>보장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VM </a:t>
            </a:r>
            <a:r>
              <a:rPr lang="ko-KR" altLang="en-US" sz="800" smtClean="0"/>
              <a:t>단위로 복제하므로 스토리지</a:t>
            </a:r>
            <a:r>
              <a:rPr lang="en-US" altLang="ko-KR" sz="800" smtClean="0"/>
              <a:t>, guestOS </a:t>
            </a:r>
            <a:r>
              <a:rPr lang="ko-KR" altLang="en-US" sz="800" smtClean="0"/>
              <a:t>플랫폼에 독립적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WAN </a:t>
            </a:r>
            <a:r>
              <a:rPr lang="ko-KR" altLang="en-US" sz="800" smtClean="0"/>
              <a:t>구간 </a:t>
            </a:r>
            <a:r>
              <a:rPr lang="en-US" altLang="ko-KR" sz="800" smtClean="0"/>
              <a:t>QoS, Reverse-sync(</a:t>
            </a:r>
            <a:r>
              <a:rPr lang="ko-KR" altLang="en-US" sz="800" smtClean="0"/>
              <a:t>역복제</a:t>
            </a:r>
            <a:r>
              <a:rPr lang="en-US" altLang="ko-KR" sz="800" smtClean="0"/>
              <a:t>), Bitmap-sync(</a:t>
            </a:r>
            <a:r>
              <a:rPr lang="ko-KR" altLang="en-US" sz="800" smtClean="0"/>
              <a:t>대량 데이터 증분복제</a:t>
            </a:r>
            <a:r>
              <a:rPr lang="en-US" altLang="ko-KR" sz="800" smtClean="0"/>
              <a:t>) </a:t>
            </a:r>
            <a:r>
              <a:rPr lang="ko-KR" altLang="en-US" sz="800" smtClean="0"/>
              <a:t>등 다양한 옵션 제공</a:t>
            </a:r>
            <a:endParaRPr lang="en-US" altLang="ko-KR" sz="800" smtClean="0"/>
          </a:p>
        </p:txBody>
      </p:sp>
      <p:sp>
        <p:nvSpPr>
          <p:cNvPr id="45" name="직사각형 44"/>
          <p:cNvSpPr/>
          <p:nvPr/>
        </p:nvSpPr>
        <p:spPr>
          <a:xfrm>
            <a:off x="375404" y="5059421"/>
            <a:ext cx="501193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 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or VTL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복제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물리머신 또는 </a:t>
            </a:r>
            <a:r>
              <a:rPr lang="en-US" altLang="ko-KR" sz="800" smtClean="0"/>
              <a:t>Zerto </a:t>
            </a:r>
            <a:r>
              <a:rPr lang="ko-KR" altLang="en-US" sz="800" smtClean="0"/>
              <a:t>로 복제되지 않는 영역은 볼륨 단위로 원격 스토리지에 복제 </a:t>
            </a:r>
            <a:r>
              <a:rPr lang="en-US" altLang="ko-KR" sz="800" smtClean="0"/>
              <a:t>(SRDF, Mirrorview)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DR </a:t>
            </a:r>
            <a:r>
              <a:rPr lang="ko-KR" altLang="en-US" sz="800" smtClean="0"/>
              <a:t>등급이 아닌 물리머신</a:t>
            </a:r>
            <a:r>
              <a:rPr lang="en-US" altLang="ko-KR" sz="800" smtClean="0"/>
              <a:t>, VM, DB </a:t>
            </a:r>
            <a:r>
              <a:rPr lang="ko-KR" altLang="en-US" sz="800" smtClean="0"/>
              <a:t>데이터 등은 주센터 백업본이 </a:t>
            </a:r>
            <a:r>
              <a:rPr lang="en-US" altLang="ko-KR" sz="800" smtClean="0"/>
              <a:t>DR VTL</a:t>
            </a:r>
            <a:r>
              <a:rPr lang="ko-KR" altLang="en-US" sz="800" smtClean="0"/>
              <a:t>에 </a:t>
            </a:r>
            <a:r>
              <a:rPr lang="en-US" altLang="ko-KR" sz="800" smtClean="0"/>
              <a:t> </a:t>
            </a:r>
            <a:r>
              <a:rPr lang="ko-KR" altLang="en-US" sz="800" smtClean="0"/>
              <a:t>복제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스토리지 복제는 짧은 </a:t>
            </a:r>
            <a:r>
              <a:rPr lang="en-US" altLang="ko-KR" sz="800" smtClean="0"/>
              <a:t>RPO </a:t>
            </a:r>
            <a:r>
              <a:rPr lang="ko-KR" altLang="en-US" sz="800" smtClean="0"/>
              <a:t>간격을 보장하나</a:t>
            </a:r>
            <a:r>
              <a:rPr lang="en-US" altLang="ko-KR" sz="800" smtClean="0"/>
              <a:t>, RTO </a:t>
            </a:r>
            <a:r>
              <a:rPr lang="ko-KR" altLang="en-US" sz="800" smtClean="0"/>
              <a:t>관점에서 낮은 품질수준을 제공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VTL </a:t>
            </a:r>
            <a:r>
              <a:rPr lang="ko-KR" altLang="en-US" sz="800" smtClean="0"/>
              <a:t>백업본 </a:t>
            </a:r>
            <a:r>
              <a:rPr lang="en-US" altLang="ko-KR" sz="800" smtClean="0"/>
              <a:t>DR </a:t>
            </a:r>
            <a:r>
              <a:rPr lang="ko-KR" altLang="en-US" sz="800" smtClean="0"/>
              <a:t>복구는 물리머신이 없는 경우</a:t>
            </a:r>
            <a:r>
              <a:rPr lang="en-US" altLang="ko-KR" sz="800" smtClean="0"/>
              <a:t>, </a:t>
            </a:r>
            <a:r>
              <a:rPr lang="ko-KR" altLang="en-US" sz="800" smtClean="0"/>
              <a:t>머신 임대 및 </a:t>
            </a:r>
            <a:r>
              <a:rPr lang="en-US" altLang="ko-KR" sz="800" smtClean="0"/>
              <a:t>OS </a:t>
            </a:r>
            <a:r>
              <a:rPr lang="ko-KR" altLang="en-US" sz="800" smtClean="0"/>
              <a:t>구성을 선행후 </a:t>
            </a:r>
            <a:r>
              <a:rPr lang="en-US" altLang="ko-KR" sz="800" smtClean="0"/>
              <a:t>DB </a:t>
            </a:r>
            <a:r>
              <a:rPr lang="ko-KR" altLang="en-US" sz="800" smtClean="0"/>
              <a:t>복구해야 함에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따라 </a:t>
            </a:r>
            <a:r>
              <a:rPr lang="en-US" altLang="ko-KR" sz="800" smtClean="0"/>
              <a:t>DR </a:t>
            </a:r>
            <a:r>
              <a:rPr lang="ko-KR" altLang="en-US" sz="800" smtClean="0"/>
              <a:t>등급이 아닌 소산 대상으로 구분됨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OS/DB</a:t>
            </a:r>
            <a:r>
              <a:rPr lang="ko-KR" altLang="en-US" sz="800" smtClean="0"/>
              <a:t>가 </a:t>
            </a:r>
            <a:r>
              <a:rPr lang="en-US" altLang="ko-KR" sz="800" smtClean="0"/>
              <a:t>Active Directory </a:t>
            </a:r>
            <a:r>
              <a:rPr lang="ko-KR" altLang="en-US" sz="800" smtClean="0"/>
              <a:t>환경인 경우</a:t>
            </a:r>
            <a:r>
              <a:rPr lang="en-US" altLang="ko-KR" sz="800" smtClean="0"/>
              <a:t>, </a:t>
            </a:r>
            <a:r>
              <a:rPr lang="ko-KR" altLang="en-US" sz="800" smtClean="0"/>
              <a:t>동일 도메인으로 구성된 </a:t>
            </a:r>
            <a:r>
              <a:rPr lang="en-US" altLang="ko-KR" sz="800" smtClean="0"/>
              <a:t>DR AD </a:t>
            </a:r>
            <a:r>
              <a:rPr lang="ko-KR" altLang="en-US" sz="800" smtClean="0"/>
              <a:t>복제서버 도메인에 조인 가능</a:t>
            </a:r>
            <a:endParaRPr lang="en-US" altLang="ko-KR" sz="800" smtClean="0"/>
          </a:p>
        </p:txBody>
      </p:sp>
      <p:grpSp>
        <p:nvGrpSpPr>
          <p:cNvPr id="49" name="그룹 48"/>
          <p:cNvGrpSpPr/>
          <p:nvPr/>
        </p:nvGrpSpPr>
        <p:grpSpPr>
          <a:xfrm>
            <a:off x="691126" y="3662663"/>
            <a:ext cx="4239014" cy="1363400"/>
            <a:chOff x="729226" y="3662663"/>
            <a:chExt cx="4239014" cy="1363400"/>
          </a:xfrm>
        </p:grpSpPr>
        <p:grpSp>
          <p:nvGrpSpPr>
            <p:cNvPr id="46" name="그룹 45"/>
            <p:cNvGrpSpPr/>
            <p:nvPr/>
          </p:nvGrpSpPr>
          <p:grpSpPr>
            <a:xfrm>
              <a:off x="729226" y="3662663"/>
              <a:ext cx="4239014" cy="1363400"/>
              <a:chOff x="729226" y="3601703"/>
              <a:chExt cx="4239014" cy="136340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543" y="3789599"/>
                <a:ext cx="367374" cy="433148"/>
              </a:xfrm>
              <a:prstGeom prst="rect">
                <a:avLst/>
              </a:prstGeom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3614782" y="3710310"/>
                <a:ext cx="678008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600" smtClean="0"/>
                  <a:t>스토리지</a:t>
                </a:r>
                <a:endParaRPr lang="en-US" altLang="ko-KR" sz="600" smtClean="0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349" y="3879538"/>
                <a:ext cx="270998" cy="402674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2349" y="4373255"/>
                <a:ext cx="279053" cy="417911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3001" y="3879310"/>
                <a:ext cx="270998" cy="402674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3001" y="4373027"/>
                <a:ext cx="279053" cy="417911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4577673" y="3601703"/>
                <a:ext cx="356756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600" smtClean="0"/>
                  <a:t>서버</a:t>
                </a:r>
                <a:endParaRPr lang="en-US" altLang="ko-KR" sz="600" smtClean="0"/>
              </a:p>
            </p:txBody>
          </p:sp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0135" y="3797213"/>
                <a:ext cx="328105" cy="402674"/>
              </a:xfrm>
              <a:prstGeom prst="rect">
                <a:avLst/>
              </a:prstGeom>
            </p:spPr>
          </p:pic>
          <p:cxnSp>
            <p:nvCxnSpPr>
              <p:cNvPr id="22" name="꺾인 연결선 21"/>
              <p:cNvCxnSpPr>
                <a:stCxn id="11" idx="3"/>
                <a:endCxn id="14" idx="1"/>
              </p:cNvCxnSpPr>
              <p:nvPr/>
            </p:nvCxnSpPr>
            <p:spPr>
              <a:xfrm>
                <a:off x="1251917" y="4006173"/>
                <a:ext cx="440432" cy="7470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꺾인 연결선 23"/>
              <p:cNvCxnSpPr>
                <a:stCxn id="11" idx="3"/>
                <a:endCxn id="16" idx="1"/>
              </p:cNvCxnSpPr>
              <p:nvPr/>
            </p:nvCxnSpPr>
            <p:spPr>
              <a:xfrm>
                <a:off x="1251917" y="4006173"/>
                <a:ext cx="440432" cy="57603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꺾인 연결선 26"/>
              <p:cNvCxnSpPr>
                <a:stCxn id="17" idx="3"/>
                <a:endCxn id="20" idx="1"/>
              </p:cNvCxnSpPr>
              <p:nvPr/>
            </p:nvCxnSpPr>
            <p:spPr>
              <a:xfrm flipV="1">
                <a:off x="4093999" y="3998550"/>
                <a:ext cx="546136" cy="8209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꺾인 연결선 29"/>
              <p:cNvCxnSpPr>
                <a:stCxn id="18" idx="3"/>
                <a:endCxn id="20" idx="1"/>
              </p:cNvCxnSpPr>
              <p:nvPr/>
            </p:nvCxnSpPr>
            <p:spPr>
              <a:xfrm flipV="1">
                <a:off x="4102054" y="3998550"/>
                <a:ext cx="538081" cy="58343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3551" y="4050748"/>
                <a:ext cx="820662" cy="374477"/>
              </a:xfrm>
              <a:prstGeom prst="rect">
                <a:avLst/>
              </a:prstGeom>
            </p:spPr>
          </p:pic>
          <p:cxnSp>
            <p:nvCxnSpPr>
              <p:cNvPr id="35" name="직선 화살표 연결선 34"/>
              <p:cNvCxnSpPr>
                <a:stCxn id="14" idx="3"/>
                <a:endCxn id="17" idx="1"/>
              </p:cNvCxnSpPr>
              <p:nvPr/>
            </p:nvCxnSpPr>
            <p:spPr>
              <a:xfrm flipV="1">
                <a:off x="1963347" y="4080647"/>
                <a:ext cx="1859654" cy="22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>
                <a:stCxn id="16" idx="3"/>
                <a:endCxn id="18" idx="1"/>
              </p:cNvCxnSpPr>
              <p:nvPr/>
            </p:nvCxnSpPr>
            <p:spPr>
              <a:xfrm flipV="1">
                <a:off x="1971402" y="4581983"/>
                <a:ext cx="1851599" cy="22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/>
              <p:cNvSpPr/>
              <p:nvPr/>
            </p:nvSpPr>
            <p:spPr>
              <a:xfrm>
                <a:off x="2114864" y="3873466"/>
                <a:ext cx="1330836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600" smtClean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스토리지 볼륨 레벨 복제</a:t>
                </a:r>
                <a:endParaRPr lang="en-US" altLang="ko-KR" sz="600" smtClean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108464" y="4399541"/>
                <a:ext cx="1330836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600" smtClean="0"/>
                  <a:t>백업도메인 레벨 복제</a:t>
                </a:r>
                <a:endParaRPr lang="en-US" altLang="ko-KR" sz="600" smtClean="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29226" y="3624326"/>
                <a:ext cx="678008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600" smtClean="0"/>
                  <a:t>데이터베이스</a:t>
                </a:r>
                <a:endParaRPr lang="en-US" altLang="ko-KR" sz="600" smtClean="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499811" y="3711298"/>
                <a:ext cx="678008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600" smtClean="0"/>
                  <a:t>스토리지</a:t>
                </a:r>
                <a:endParaRPr lang="en-US" altLang="ko-KR" sz="600" smtClean="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3614782" y="4760982"/>
                <a:ext cx="678008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600" smtClean="0"/>
                  <a:t>VTL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499811" y="4761970"/>
                <a:ext cx="678008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600" smtClean="0"/>
                  <a:t>VTL</a:t>
                </a:r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4108402" y="3858129"/>
              <a:ext cx="49136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Attach</a:t>
              </a:r>
              <a:endParaRPr lang="en-US" altLang="ko-KR" sz="600" smtClean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01915" y="4647933"/>
              <a:ext cx="49136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Restore</a:t>
              </a: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9105901" y="1399354"/>
            <a:ext cx="3118114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활성 지역복제 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(Active Geo-Replication)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동일 또는 다른 지역</a:t>
            </a:r>
            <a:r>
              <a:rPr lang="en-US" altLang="ko-KR" sz="800" smtClean="0"/>
              <a:t>(D/C) </a:t>
            </a:r>
            <a:r>
              <a:rPr lang="ko-KR" altLang="en-US" sz="800" smtClean="0"/>
              <a:t>에 </a:t>
            </a:r>
            <a:r>
              <a:rPr lang="en-US" altLang="ko-KR" sz="800" smtClean="0"/>
              <a:t>Azure Single Database </a:t>
            </a:r>
            <a:r>
              <a:rPr lang="ko-KR" altLang="en-US" sz="800" smtClean="0"/>
              <a:t>의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R/O </a:t>
            </a:r>
            <a:r>
              <a:rPr lang="ko-KR" altLang="en-US" sz="800" smtClean="0"/>
              <a:t>보조복제본 생성할 수 있음 </a:t>
            </a:r>
            <a:r>
              <a:rPr lang="en-US" altLang="ko-KR" sz="800" smtClean="0"/>
              <a:t>(Azure SQL MI </a:t>
            </a:r>
            <a:r>
              <a:rPr lang="ko-KR" altLang="en-US" sz="800" smtClean="0"/>
              <a:t>미지원</a:t>
            </a:r>
            <a:r>
              <a:rPr lang="en-US" altLang="ko-KR" sz="800" smtClean="0"/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동일 또는 다른 지역에 최대 </a:t>
            </a:r>
            <a:r>
              <a:rPr lang="en-US" altLang="ko-KR" sz="800" smtClean="0"/>
              <a:t>4</a:t>
            </a:r>
            <a:r>
              <a:rPr lang="ko-KR" altLang="en-US" sz="800" smtClean="0"/>
              <a:t>개의 보조복제본 생성지원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되며 보조 복제본으로 자동</a:t>
            </a:r>
            <a:r>
              <a:rPr lang="en-US" altLang="ko-KR" sz="800" smtClean="0"/>
              <a:t>/</a:t>
            </a:r>
            <a:r>
              <a:rPr lang="ko-KR" altLang="en-US" sz="800" smtClean="0"/>
              <a:t>수동 </a:t>
            </a:r>
            <a:r>
              <a:rPr lang="en-US" altLang="ko-KR" sz="800" smtClean="0"/>
              <a:t>failover </a:t>
            </a:r>
            <a:r>
              <a:rPr lang="ko-KR" altLang="en-US" sz="800" smtClean="0"/>
              <a:t>가능 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(</a:t>
            </a:r>
            <a:r>
              <a:rPr lang="ko-KR" altLang="en-US" sz="800" smtClean="0"/>
              <a:t>복제는 </a:t>
            </a:r>
            <a:r>
              <a:rPr lang="en-US" altLang="ko-KR" sz="800" smtClean="0"/>
              <a:t>RA-GRS</a:t>
            </a:r>
            <a:r>
              <a:rPr lang="ko-KR" altLang="en-US" sz="800" smtClean="0"/>
              <a:t>와 유사</a:t>
            </a:r>
            <a:r>
              <a:rPr lang="en-US" altLang="ko-KR" sz="800" smtClean="0"/>
              <a:t>, </a:t>
            </a:r>
            <a:r>
              <a:rPr lang="ko-KR" altLang="en-US" sz="800" smtClean="0"/>
              <a:t>메커니즘은 </a:t>
            </a:r>
            <a:r>
              <a:rPr lang="en-US" altLang="ko-KR" sz="800" smtClean="0"/>
              <a:t>Always-On </a:t>
            </a:r>
            <a:r>
              <a:rPr lang="ko-KR" altLang="en-US" sz="800" smtClean="0"/>
              <a:t>가용성그룹</a:t>
            </a:r>
            <a:r>
              <a:rPr lang="en-US" altLang="ko-KR" sz="800" smtClean="0"/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주 </a:t>
            </a:r>
            <a:r>
              <a:rPr lang="en-US" altLang="ko-KR" sz="800" smtClean="0"/>
              <a:t>DB</a:t>
            </a:r>
            <a:r>
              <a:rPr lang="ko-KR" altLang="en-US" sz="800" smtClean="0"/>
              <a:t>의 커밋</a:t>
            </a:r>
            <a:r>
              <a:rPr lang="en-US" altLang="ko-KR" sz="800" smtClean="0"/>
              <a:t>Tx</a:t>
            </a:r>
            <a:r>
              <a:rPr lang="ko-KR" altLang="en-US" sz="800" smtClean="0"/>
              <a:t>를 보조복제본으로 비동기 복제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자동 </a:t>
            </a:r>
            <a:r>
              <a:rPr lang="en-US" altLang="ko-KR" sz="800" smtClean="0"/>
              <a:t>failover </a:t>
            </a:r>
            <a:r>
              <a:rPr lang="ko-KR" altLang="en-US" sz="800" smtClean="0"/>
              <a:t>그룹은 옵션으로 설정 가능하며 해당 케이스의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경우 보조복제본은 항상 다른 지역에 생성됨</a:t>
            </a:r>
            <a:endParaRPr lang="en-US" altLang="ko-KR" sz="80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/>
              <a:t>자동 </a:t>
            </a:r>
            <a:r>
              <a:rPr lang="en-US" altLang="ko-KR" sz="800"/>
              <a:t>failover </a:t>
            </a:r>
            <a:r>
              <a:rPr lang="ko-KR" altLang="en-US" sz="800" smtClean="0"/>
              <a:t>그룹을 사용하지 않을 경우 동일 지역에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보조복제본 생성하여 </a:t>
            </a:r>
            <a:r>
              <a:rPr lang="en-US" altLang="ko-KR" sz="800" smtClean="0"/>
              <a:t>R/O </a:t>
            </a:r>
            <a:r>
              <a:rPr lang="ko-KR" altLang="en-US" sz="800" smtClean="0"/>
              <a:t>작업 부하분산 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주 </a:t>
            </a:r>
            <a:r>
              <a:rPr lang="en-US" altLang="ko-KR" sz="800" smtClean="0"/>
              <a:t>DB</a:t>
            </a:r>
            <a:r>
              <a:rPr lang="ko-KR" altLang="en-US" sz="800" smtClean="0"/>
              <a:t>가 </a:t>
            </a:r>
            <a:r>
              <a:rPr lang="en-US" altLang="ko-KR" sz="800" smtClean="0"/>
              <a:t>Elastic Pool </a:t>
            </a:r>
            <a:r>
              <a:rPr lang="ko-KR" altLang="en-US" sz="800" smtClean="0"/>
              <a:t>에 할당구성된 경우 보조복제본은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그와 관계없이 </a:t>
            </a:r>
            <a:r>
              <a:rPr lang="en-US" altLang="ko-KR" sz="800" smtClean="0"/>
              <a:t>Pool </a:t>
            </a:r>
            <a:r>
              <a:rPr lang="ko-KR" altLang="en-US" sz="800" smtClean="0"/>
              <a:t>참여에 독립적</a:t>
            </a:r>
            <a:endParaRPr lang="en-US" altLang="ko-KR" sz="800" smtClean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3141" y="1467883"/>
            <a:ext cx="3056627" cy="185838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5556" y="4113627"/>
            <a:ext cx="3054212" cy="183577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9105901" y="4079103"/>
            <a:ext cx="3118114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자동 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그룹</a:t>
            </a: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주</a:t>
            </a:r>
            <a:r>
              <a:rPr lang="en-US" altLang="ko-KR" sz="800" smtClean="0"/>
              <a:t> </a:t>
            </a:r>
            <a:r>
              <a:rPr lang="ko-KR" altLang="en-US" sz="800" smtClean="0"/>
              <a:t>인스턴스의 모든 </a:t>
            </a:r>
            <a:r>
              <a:rPr lang="en-US" altLang="ko-KR" sz="800" smtClean="0"/>
              <a:t>DB</a:t>
            </a:r>
            <a:r>
              <a:rPr lang="ko-KR" altLang="en-US" sz="800" smtClean="0"/>
              <a:t>가 보조 인스턴스에 복제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활성 지역복제도 자동 </a:t>
            </a:r>
            <a:r>
              <a:rPr lang="en-US" altLang="ko-KR" sz="800" smtClean="0"/>
              <a:t>failover </a:t>
            </a:r>
            <a:r>
              <a:rPr lang="ko-KR" altLang="en-US" sz="800" smtClean="0"/>
              <a:t>그룹 아키텍처를 전제로 함</a:t>
            </a:r>
            <a:endParaRPr lang="en-US" altLang="ko-KR" sz="80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인스턴스간에는 </a:t>
            </a:r>
            <a:r>
              <a:rPr lang="en-US" altLang="ko-KR" sz="800" smtClean="0"/>
              <a:t>Azure Express Route </a:t>
            </a:r>
            <a:r>
              <a:rPr lang="ko-KR" altLang="en-US" sz="800" smtClean="0"/>
              <a:t>또는 </a:t>
            </a:r>
            <a:r>
              <a:rPr lang="en-US" altLang="ko-KR" sz="800" smtClean="0"/>
              <a:t>VPN G/W </a:t>
            </a:r>
            <a:r>
              <a:rPr lang="ko-KR" altLang="en-US" sz="800" smtClean="0"/>
              <a:t>필요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(</a:t>
            </a:r>
            <a:r>
              <a:rPr lang="ko-KR" altLang="en-US" sz="800" smtClean="0"/>
              <a:t>각 </a:t>
            </a:r>
            <a:r>
              <a:rPr lang="en-US" altLang="ko-KR" sz="800" smtClean="0"/>
              <a:t>SQL MI</a:t>
            </a:r>
            <a:r>
              <a:rPr lang="ko-KR" altLang="en-US" sz="800" smtClean="0"/>
              <a:t>는 </a:t>
            </a:r>
            <a:r>
              <a:rPr lang="en-US" altLang="ko-KR" sz="800" smtClean="0"/>
              <a:t>VNet </a:t>
            </a:r>
            <a:r>
              <a:rPr lang="ko-KR" altLang="en-US" sz="800" smtClean="0"/>
              <a:t>에 의해 격리되므로 </a:t>
            </a:r>
            <a:r>
              <a:rPr lang="en-US" altLang="ko-KR" sz="800" smtClean="0"/>
              <a:t>VNet </a:t>
            </a:r>
            <a:r>
              <a:rPr lang="ko-KR" altLang="en-US" sz="800" smtClean="0"/>
              <a:t>간 양방향 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트래픽 허용을 위한 전제조건</a:t>
            </a:r>
            <a:r>
              <a:rPr lang="en-US" altLang="ko-KR" sz="800" smtClean="0"/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주 인스턴스 내 </a:t>
            </a:r>
            <a:r>
              <a:rPr lang="en-US" altLang="ko-KR" sz="800" smtClean="0"/>
              <a:t>DB </a:t>
            </a:r>
            <a:r>
              <a:rPr lang="ko-KR" altLang="en-US" sz="800" smtClean="0"/>
              <a:t>하나라도 중단 발생하면 보조 인스턴스로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자동 </a:t>
            </a:r>
            <a:r>
              <a:rPr lang="en-US" altLang="ko-KR" sz="800" smtClean="0"/>
              <a:t>failover </a:t>
            </a:r>
            <a:r>
              <a:rPr lang="ko-KR" altLang="en-US" sz="800" smtClean="0"/>
              <a:t>수행이 기본값</a:t>
            </a:r>
            <a:r>
              <a:rPr lang="en-US" altLang="ko-KR" sz="800" smtClean="0"/>
              <a:t>,</a:t>
            </a:r>
            <a:r>
              <a:rPr lang="ko-KR" altLang="en-US" sz="800" smtClean="0"/>
              <a:t> 수동 </a:t>
            </a:r>
            <a:r>
              <a:rPr lang="en-US" altLang="ko-KR" sz="800" smtClean="0"/>
              <a:t>failover </a:t>
            </a:r>
            <a:r>
              <a:rPr lang="ko-KR" altLang="en-US" sz="800" smtClean="0"/>
              <a:t>수행할 수도 있음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동일 또는 다른 지역에 여러개의 보조복제본을 생성 미지원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(</a:t>
            </a:r>
            <a:r>
              <a:rPr lang="ko-KR" altLang="en-US" sz="800" smtClean="0"/>
              <a:t>해당 기능은 활성 지역복제에만 해당</a:t>
            </a:r>
            <a:r>
              <a:rPr lang="en-US" altLang="ko-KR" sz="800" smtClean="0"/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주</a:t>
            </a:r>
            <a:r>
              <a:rPr lang="en-US" altLang="ko-KR" sz="800" smtClean="0"/>
              <a:t>/</a:t>
            </a:r>
            <a:r>
              <a:rPr lang="ko-KR" altLang="en-US" sz="800" smtClean="0"/>
              <a:t>보조 인스턴스간간 </a:t>
            </a:r>
            <a:r>
              <a:rPr lang="en-US" altLang="ko-KR" sz="800" smtClean="0"/>
              <a:t>failover </a:t>
            </a:r>
            <a:r>
              <a:rPr lang="ko-KR" altLang="en-US" sz="800" smtClean="0"/>
              <a:t>그룹을 구성하기 위한</a:t>
            </a:r>
            <a:r>
              <a:rPr lang="en-US" altLang="ko-KR" sz="800"/>
              <a:t> </a:t>
            </a:r>
            <a:r>
              <a:rPr lang="ko-KR" altLang="en-US" sz="800" smtClean="0"/>
              <a:t>전제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요건은 각 인스턴스는 독립된 </a:t>
            </a:r>
            <a:r>
              <a:rPr lang="en-US" altLang="ko-KR" sz="800" smtClean="0"/>
              <a:t>VNet </a:t>
            </a:r>
            <a:r>
              <a:rPr lang="ko-KR" altLang="en-US" sz="800" smtClean="0"/>
              <a:t>이어야 하며 따라서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두 인스턴스는 서로 다른 </a:t>
            </a:r>
            <a:r>
              <a:rPr lang="en-US" altLang="ko-KR" sz="800" smtClean="0"/>
              <a:t>AZ </a:t>
            </a:r>
            <a:r>
              <a:rPr lang="ko-KR" altLang="en-US" sz="800" smtClean="0"/>
              <a:t>에 위치할 수밖에 없음</a:t>
            </a:r>
            <a:endParaRPr lang="en-US" altLang="ko-KR" sz="800" smtClean="0"/>
          </a:p>
        </p:txBody>
      </p:sp>
      <p:sp>
        <p:nvSpPr>
          <p:cNvPr id="57" name="직사각형 56"/>
          <p:cNvSpPr/>
          <p:nvPr/>
        </p:nvSpPr>
        <p:spPr>
          <a:xfrm>
            <a:off x="6027420" y="1236432"/>
            <a:ext cx="15183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[Azure SQL Database]</a:t>
            </a:r>
            <a:endParaRPr lang="ko-KR" altLang="en-US" sz="1000"/>
          </a:p>
        </p:txBody>
      </p:sp>
      <p:sp>
        <p:nvSpPr>
          <p:cNvPr id="58" name="직사각형 57"/>
          <p:cNvSpPr/>
          <p:nvPr/>
        </p:nvSpPr>
        <p:spPr>
          <a:xfrm>
            <a:off x="6027420" y="3854769"/>
            <a:ext cx="20794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[Azure SQL Managed Instance]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0516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95825" y="2952750"/>
            <a:ext cx="2790825" cy="95250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별   첨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15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397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별첨</a:t>
            </a:r>
            <a:r>
              <a:rPr lang="en-US" altLang="ko-KR" b="1" smtClean="0"/>
              <a:t>A. Azure Migration </a:t>
            </a:r>
            <a:r>
              <a:rPr lang="ko-KR" altLang="en-US" b="1" smtClean="0"/>
              <a:t>서비스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93709" y="6494809"/>
            <a:ext cx="11846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/>
              <a:t>1) Managed Disk : Azure Cloud </a:t>
            </a:r>
            <a:r>
              <a:rPr lang="ko-KR" altLang="en-US" sz="700" smtClean="0"/>
              <a:t>를 통해 스토리지 관리계정</a:t>
            </a:r>
            <a:r>
              <a:rPr lang="en-US" altLang="ko-KR" sz="700" smtClean="0"/>
              <a:t>, </a:t>
            </a:r>
            <a:r>
              <a:rPr lang="ko-KR" altLang="en-US" sz="700" smtClean="0"/>
              <a:t>암호화</a:t>
            </a:r>
            <a:r>
              <a:rPr lang="en-US" altLang="ko-KR" sz="700" smtClean="0"/>
              <a:t>, SPoF </a:t>
            </a:r>
            <a:r>
              <a:rPr lang="ko-KR" altLang="en-US" sz="700" smtClean="0"/>
              <a:t>가용성 지원</a:t>
            </a:r>
            <a:r>
              <a:rPr lang="en-US" altLang="ko-KR" sz="700"/>
              <a:t> </a:t>
            </a:r>
            <a:r>
              <a:rPr lang="ko-KR" altLang="en-US" sz="700" smtClean="0"/>
              <a:t>등이 자동으로 프로비저닝 지원되어 관리자가 </a:t>
            </a:r>
            <a:r>
              <a:rPr lang="en-US" altLang="ko-KR" sz="700" smtClean="0"/>
              <a:t>Disk </a:t>
            </a:r>
            <a:r>
              <a:rPr lang="ko-KR" altLang="en-US" sz="700" smtClean="0"/>
              <a:t>의 이러한 관리요소를 따로 관리할 필요 없는 디스크 유형</a:t>
            </a:r>
            <a:r>
              <a:rPr lang="en-US" altLang="ko-KR" sz="700"/>
              <a:t> </a:t>
            </a:r>
            <a:endParaRPr lang="en-US" altLang="ko-KR" sz="70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07544"/>
              </p:ext>
            </p:extLst>
          </p:nvPr>
        </p:nvGraphicFramePr>
        <p:xfrm>
          <a:off x="495232" y="2711540"/>
          <a:ext cx="11182418" cy="3550930"/>
        </p:xfrm>
        <a:graphic>
          <a:graphicData uri="http://schemas.openxmlformats.org/drawingml/2006/table">
            <a:tbl>
              <a:tblPr/>
              <a:tblGrid>
                <a:gridCol w="2114618"/>
                <a:gridCol w="4533900"/>
                <a:gridCol w="4533900"/>
              </a:tblGrid>
              <a:tr h="194683"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00" b="1" smtClean="0">
                          <a:solidFill>
                            <a:schemeClr val="bg1"/>
                          </a:solidFill>
                        </a:rPr>
                        <a:t>Migration</a:t>
                      </a:r>
                      <a:r>
                        <a:rPr lang="en-US" altLang="ko-KR" sz="1000" b="1" baseline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="1" baseline="0" smtClean="0">
                          <a:solidFill>
                            <a:schemeClr val="bg1"/>
                          </a:solidFill>
                        </a:rPr>
                        <a:t>도구</a:t>
                      </a:r>
                      <a:endParaRPr lang="ko-KR" sz="1000">
                        <a:solidFill>
                          <a:schemeClr val="bg1"/>
                        </a:solidFill>
                      </a:endParaRPr>
                    </a:p>
                  </a:txBody>
                  <a:tcPr marL="19426" marR="19426" marT="9713" marB="97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1000" b="1" smtClean="0">
                          <a:solidFill>
                            <a:schemeClr val="bg1"/>
                          </a:solidFill>
                        </a:rPr>
                        <a:t>평가</a:t>
                      </a:r>
                      <a:r>
                        <a:rPr lang="en-US" altLang="ko-KR" sz="1000" b="1" smtClean="0">
                          <a:solidFill>
                            <a:schemeClr val="bg1"/>
                          </a:solidFill>
                        </a:rPr>
                        <a:t>(Assess)</a:t>
                      </a:r>
                      <a:r>
                        <a:rPr lang="ko-KR" sz="1000" b="1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sz="1000" b="1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ko-KR" sz="1000" b="1" smtClean="0">
                          <a:solidFill>
                            <a:schemeClr val="bg1"/>
                          </a:solidFill>
                        </a:rPr>
                        <a:t>마이그레이션</a:t>
                      </a:r>
                      <a:endParaRPr lang="ko-KR" sz="1000">
                        <a:solidFill>
                          <a:schemeClr val="bg1"/>
                        </a:solidFill>
                      </a:endParaRPr>
                    </a:p>
                  </a:txBody>
                  <a:tcPr marL="19426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1000" b="1">
                          <a:solidFill>
                            <a:schemeClr val="bg1"/>
                          </a:solidFill>
                        </a:rPr>
                        <a:t>세부 </a:t>
                      </a:r>
                      <a:r>
                        <a:rPr lang="ko-KR" sz="1000" b="1" smtClean="0">
                          <a:solidFill>
                            <a:schemeClr val="bg1"/>
                          </a:solidFill>
                        </a:rPr>
                        <a:t>정보</a:t>
                      </a:r>
                      <a:endParaRPr lang="ko-KR" sz="1000">
                        <a:solidFill>
                          <a:schemeClr val="bg1"/>
                        </a:solidFill>
                      </a:endParaRPr>
                    </a:p>
                  </a:txBody>
                  <a:tcPr marL="19426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515898"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ko-KR" sz="900" b="1"/>
                        <a:t>Azure Migrate: </a:t>
                      </a:r>
                      <a:endParaRPr lang="en-US" altLang="ko-KR" sz="900" b="1" smtClean="0"/>
                    </a:p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ko-KR" sz="900" b="1" smtClean="0"/>
                        <a:t>Server Assessment</a:t>
                      </a:r>
                      <a:endParaRPr lang="ko-KR" sz="900"/>
                    </a:p>
                  </a:txBody>
                  <a:tcPr marL="36000" marR="19426" marT="9713" marB="97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서버 평가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Azure로 마이그레이션하기 위한 준비 과정으로 </a:t>
                      </a:r>
                      <a:r>
                        <a:rPr lang="en-US" altLang="ko-KR" sz="800" smtClean="0"/>
                        <a:t>OnPremise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sz="800" smtClean="0"/>
                        <a:t>VMware VM, </a:t>
                      </a:r>
                      <a:endParaRPr lang="en-US" altLang="ko-KR" sz="800" smtClean="0"/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Hyper-V </a:t>
                      </a:r>
                      <a:r>
                        <a:rPr lang="ko-KR" sz="800"/>
                        <a:t>VM 및 물리적 서버를 검색하고 </a:t>
                      </a:r>
                      <a:r>
                        <a:rPr lang="ko-KR" sz="800" smtClean="0"/>
                        <a:t>평가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898"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ko-KR" sz="900" b="1"/>
                        <a:t>Azure Migrate: </a:t>
                      </a:r>
                      <a:endParaRPr lang="en-US" altLang="ko-KR" sz="900" b="1" smtClean="0"/>
                    </a:p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ko-KR" sz="900" b="1" smtClean="0"/>
                        <a:t>Server Migration</a:t>
                      </a:r>
                      <a:endParaRPr lang="ko-KR" sz="900"/>
                    </a:p>
                  </a:txBody>
                  <a:tcPr marL="36000" marR="19426" marT="9713" marB="97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서버 마이그레이션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/>
                        <a:t>VMware VM, Hyper-V VM, 물리적 서버, 기타 가상화된 머신 및 </a:t>
                      </a:r>
                      <a:endParaRPr lang="en-US" altLang="ko-KR" sz="800" smtClean="0"/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퍼블릭 </a:t>
                      </a:r>
                      <a:r>
                        <a:rPr lang="ko-KR" sz="800"/>
                        <a:t>클라우드 </a:t>
                      </a:r>
                      <a:r>
                        <a:rPr lang="ko-KR" sz="800" smtClean="0"/>
                        <a:t>VM</a:t>
                      </a:r>
                      <a:r>
                        <a:rPr lang="ko-KR" sz="800"/>
                        <a:t>을 </a:t>
                      </a:r>
                      <a:r>
                        <a:rPr lang="ko-KR" sz="800" smtClean="0"/>
                        <a:t>Azure</a:t>
                      </a:r>
                      <a:r>
                        <a:rPr lang="ko-KR" sz="800"/>
                        <a:t>로 </a:t>
                      </a:r>
                      <a:r>
                        <a:rPr lang="ko-KR" sz="800" smtClean="0"/>
                        <a:t>마이그레이션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898"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ko-KR" sz="900" b="1" smtClean="0"/>
                        <a:t>데이터 </a:t>
                      </a:r>
                      <a:r>
                        <a:rPr lang="ko-KR" sz="900" b="1"/>
                        <a:t>Migration </a:t>
                      </a:r>
                      <a:r>
                        <a:rPr lang="ko-KR" sz="900" b="1" smtClean="0"/>
                        <a:t>Assistant</a:t>
                      </a:r>
                      <a:endParaRPr lang="en-US" altLang="ko-KR" sz="900" b="1" smtClean="0"/>
                    </a:p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en-US" altLang="ko-KR" sz="900" b="1" smtClean="0"/>
                        <a:t>(DMA)</a:t>
                      </a:r>
                      <a:endParaRPr lang="ko-KR" sz="900"/>
                    </a:p>
                  </a:txBody>
                  <a:tcPr marL="36000" marR="19426" marT="9713" marB="97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/>
                        <a:t>Azure SQL Database, Azure SQL Managed Instance 또는 SQL Server를 </a:t>
                      </a:r>
                      <a:endParaRPr lang="en-US" altLang="ko-KR" sz="800" smtClean="0"/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실행하는 </a:t>
                      </a:r>
                      <a:r>
                        <a:rPr lang="ko-KR" sz="800"/>
                        <a:t>Azure VM으로 마이그레이션할 SQL Server </a:t>
                      </a:r>
                      <a:r>
                        <a:rPr lang="en-US" altLang="ko-KR" sz="800" smtClean="0"/>
                        <a:t>or </a:t>
                      </a:r>
                      <a:r>
                        <a:rPr lang="ko-KR" altLang="en-US" sz="800" smtClean="0"/>
                        <a:t>이기종 </a:t>
                      </a:r>
                      <a:r>
                        <a:rPr lang="ko-KR" sz="800" smtClean="0"/>
                        <a:t>데이터베이스를 평가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/>
                        <a:t>Data Migration Assistant는 마이그레이션을 차단하는 잠재적인 문제를 </a:t>
                      </a:r>
                      <a:r>
                        <a:rPr lang="ko-KR" sz="800" smtClean="0"/>
                        <a:t>파악하는</a:t>
                      </a:r>
                      <a:r>
                        <a:rPr lang="ko-KR" altLang="en-US" sz="800" smtClean="0"/>
                        <a:t>데 사용됨</a:t>
                      </a:r>
                      <a:endParaRPr lang="en-US" altLang="ko-KR" sz="800" smtClean="0"/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지원되지 </a:t>
                      </a:r>
                      <a:r>
                        <a:rPr lang="ko-KR" sz="800"/>
                        <a:t>않는 기능, 마이그레이션 후 유용할 수 있는 새로운 기능, 데이터베이스 마이그레이션의 </a:t>
                      </a:r>
                      <a:endParaRPr lang="en-US" altLang="ko-KR" sz="800" smtClean="0"/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올바른 </a:t>
                      </a:r>
                      <a:r>
                        <a:rPr lang="ko-KR" sz="800"/>
                        <a:t>경로를 </a:t>
                      </a:r>
                      <a:r>
                        <a:rPr lang="ko-KR" sz="800" smtClean="0"/>
                        <a:t>식별</a:t>
                      </a:r>
                      <a:r>
                        <a:rPr lang="ko-KR" altLang="en-US" sz="800" smtClean="0"/>
                        <a:t>에</a:t>
                      </a:r>
                      <a:r>
                        <a:rPr lang="en-US" altLang="ko-KR" sz="800" smtClean="0"/>
                        <a:t> </a:t>
                      </a:r>
                      <a:r>
                        <a:rPr lang="ko-KR" altLang="en-US" sz="800" smtClean="0"/>
                        <a:t>용이함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898"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ko-KR" sz="900" b="1"/>
                        <a:t>Azure Database Migration </a:t>
                      </a:r>
                      <a:r>
                        <a:rPr lang="ko-KR" sz="900" b="1" smtClean="0"/>
                        <a:t>Service</a:t>
                      </a:r>
                      <a:endParaRPr lang="en-US" altLang="ko-KR" sz="900" b="1" smtClean="0"/>
                    </a:p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en-US" altLang="ko-KR" sz="900" b="1" smtClean="0"/>
                        <a:t>(DMS)</a:t>
                      </a:r>
                      <a:endParaRPr lang="ko-KR" sz="900"/>
                    </a:p>
                  </a:txBody>
                  <a:tcPr marL="36000" marR="19426" marT="9713" marB="97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en-US" altLang="ko-KR" sz="800" smtClean="0"/>
                        <a:t>OnPremise</a:t>
                      </a:r>
                      <a:r>
                        <a:rPr lang="ko-KR" sz="800" smtClean="0"/>
                        <a:t> 데이터베이스를 </a:t>
                      </a:r>
                      <a:r>
                        <a:rPr lang="ko-KR" sz="800"/>
                        <a:t>SQL Server, Azure SQL Database 또는 </a:t>
                      </a:r>
                      <a:endParaRPr lang="en-US" altLang="ko-KR" sz="800" smtClean="0"/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SQL </a:t>
                      </a:r>
                      <a:r>
                        <a:rPr lang="ko-KR" sz="800"/>
                        <a:t>Managed Instance를 실행하는 Azure VM으로 </a:t>
                      </a:r>
                      <a:r>
                        <a:rPr lang="ko-KR" sz="800" smtClean="0"/>
                        <a:t>마이그레이션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en-US" altLang="ko-KR" sz="800" smtClean="0"/>
                        <a:t>DMS</a:t>
                      </a:r>
                      <a:r>
                        <a:rPr lang="en-US" altLang="ko-KR" sz="800" baseline="0" smtClean="0"/>
                        <a:t> </a:t>
                      </a:r>
                      <a:r>
                        <a:rPr lang="ko-KR" altLang="en-US" sz="800" baseline="0" smtClean="0"/>
                        <a:t>를 활용하여 오프라인 또는 온라인 </a:t>
                      </a:r>
                      <a:r>
                        <a:rPr lang="en-US" altLang="ko-KR" sz="800" baseline="0" smtClean="0"/>
                        <a:t>DB Migration </a:t>
                      </a:r>
                      <a:r>
                        <a:rPr lang="ko-KR" altLang="en-US" sz="800" baseline="0" smtClean="0"/>
                        <a:t>을 수행할 수 있음</a:t>
                      </a:r>
                      <a:endParaRPr lang="en-US" altLang="ko-KR" sz="800" baseline="0" smtClean="0"/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altLang="en-US" sz="800" baseline="0" smtClean="0"/>
                        <a:t>이기종 </a:t>
                      </a:r>
                      <a:r>
                        <a:rPr lang="en-US" altLang="ko-KR" sz="800" baseline="0" smtClean="0"/>
                        <a:t>DB</a:t>
                      </a:r>
                      <a:r>
                        <a:rPr lang="ko-KR" altLang="en-US" sz="800" baseline="0" smtClean="0"/>
                        <a:t>간의 </a:t>
                      </a:r>
                      <a:r>
                        <a:rPr lang="en-US" altLang="ko-KR" sz="800" baseline="0" smtClean="0"/>
                        <a:t>Migration </a:t>
                      </a:r>
                      <a:r>
                        <a:rPr lang="ko-KR" altLang="en-US" sz="800" baseline="0" smtClean="0"/>
                        <a:t>을 지원하나 지원되는 </a:t>
                      </a:r>
                      <a:r>
                        <a:rPr lang="en-US" altLang="ko-KR" sz="800" baseline="0" smtClean="0"/>
                        <a:t>DB </a:t>
                      </a:r>
                      <a:r>
                        <a:rPr lang="ko-KR" altLang="en-US" sz="800" baseline="0" smtClean="0"/>
                        <a:t>기종이 다소 제한적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4589"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ko-KR" sz="900" b="1"/>
                        <a:t>Web App Migration </a:t>
                      </a:r>
                      <a:r>
                        <a:rPr lang="ko-KR" sz="900" b="1" smtClean="0"/>
                        <a:t>Assistant</a:t>
                      </a:r>
                      <a:endParaRPr lang="ko-KR" sz="900"/>
                    </a:p>
                  </a:txBody>
                  <a:tcPr marL="36000" marR="19426" marT="9713" marB="97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en-US" altLang="ko-KR" sz="800" smtClean="0"/>
                        <a:t>OnPremise</a:t>
                      </a:r>
                      <a:r>
                        <a:rPr lang="ko-KR" sz="800" smtClean="0"/>
                        <a:t> </a:t>
                      </a:r>
                      <a:r>
                        <a:rPr lang="ko-KR" sz="800"/>
                        <a:t>웹앱을 평가하고 Azure로 </a:t>
                      </a:r>
                      <a:r>
                        <a:rPr lang="ko-KR" sz="800" smtClean="0"/>
                        <a:t>마이그레이션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/>
                        <a:t>Azure App Service Migration Assistant를 사용하여 Azure App Service으로 </a:t>
                      </a:r>
                      <a:r>
                        <a:rPr lang="ko-KR" sz="800" smtClean="0"/>
                        <a:t>마이그레이션</a:t>
                      </a:r>
                      <a:r>
                        <a:rPr lang="en-US" altLang="ko-KR" sz="800" smtClean="0"/>
                        <a:t> </a:t>
                      </a:r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 smtClean="0"/>
                        <a:t>하기 </a:t>
                      </a:r>
                      <a:r>
                        <a:rPr lang="ko-KR" sz="800"/>
                        <a:t>위한 온-프레미스 웹 사이트를 </a:t>
                      </a:r>
                      <a:r>
                        <a:rPr lang="ko-KR" sz="800" smtClean="0"/>
                        <a:t>평가</a:t>
                      </a:r>
                      <a:r>
                        <a:rPr lang="ko-KR" sz="800"/>
                        <a:t/>
                      </a:r>
                      <a:br>
                        <a:rPr lang="ko-KR" sz="800"/>
                      </a:br>
                      <a:r>
                        <a:rPr lang="ko-KR" sz="800" smtClean="0"/>
                        <a:t>Migration </a:t>
                      </a:r>
                      <a:r>
                        <a:rPr lang="ko-KR" sz="800"/>
                        <a:t>Assistant를 사용하여 .NET 및 PHP 웹앱을 Azure로 </a:t>
                      </a:r>
                      <a:r>
                        <a:rPr lang="ko-KR" sz="800" smtClean="0"/>
                        <a:t>마이그레이션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898">
                <a:tc>
                  <a:txBody>
                    <a:bodyPr/>
                    <a:lstStyle/>
                    <a:p>
                      <a:pPr algn="l" rtl="0">
                        <a:lnSpc>
                          <a:spcPct val="150000"/>
                        </a:lnSpc>
                      </a:pPr>
                      <a:r>
                        <a:rPr lang="ko-KR" sz="900" b="1"/>
                        <a:t>Azure Data </a:t>
                      </a:r>
                      <a:r>
                        <a:rPr lang="ko-KR" sz="900" b="1" smtClean="0"/>
                        <a:t>Box</a:t>
                      </a:r>
                      <a:endParaRPr lang="ko-KR" sz="900"/>
                    </a:p>
                  </a:txBody>
                  <a:tcPr marL="36000" marR="19426" marT="9713" marB="97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/>
                        <a:t>오프라인 </a:t>
                      </a:r>
                      <a:r>
                        <a:rPr lang="ko-KR" sz="800" smtClean="0"/>
                        <a:t>데이터</a:t>
                      </a:r>
                      <a:r>
                        <a:rPr lang="en-US" altLang="ko-KR" sz="800" smtClean="0"/>
                        <a:t>(File)</a:t>
                      </a:r>
                      <a:r>
                        <a:rPr lang="ko-KR" sz="800" smtClean="0"/>
                        <a:t>를 마이그레이션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ko-KR" sz="800"/>
                        <a:t>Azure Data Box 제품을 사용하여 대량의 오프라인 데이터를 Azure로 </a:t>
                      </a:r>
                      <a:r>
                        <a:rPr lang="ko-KR" sz="800" smtClean="0"/>
                        <a:t>이동</a:t>
                      </a:r>
                      <a:endParaRPr lang="ko-KR" sz="800"/>
                    </a:p>
                  </a:txBody>
                  <a:tcPr marL="36000" marR="19426" marT="9713" marB="971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84053" y="997151"/>
            <a:ext cx="11260272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900" smtClean="0"/>
              <a:t>1) </a:t>
            </a:r>
            <a:r>
              <a:rPr lang="ko-KR" altLang="ko-KR" sz="900" smtClean="0"/>
              <a:t>통합 </a:t>
            </a:r>
            <a:r>
              <a:rPr lang="ko-KR" altLang="ko-KR" sz="900"/>
              <a:t>마이그레이션 </a:t>
            </a:r>
            <a:r>
              <a:rPr lang="ko-KR" altLang="ko-KR" sz="900" smtClean="0"/>
              <a:t>플랫폼</a:t>
            </a:r>
            <a:r>
              <a:rPr lang="en-US" altLang="ko-KR" sz="900" smtClean="0"/>
              <a:t>  </a:t>
            </a:r>
            <a:r>
              <a:rPr lang="ko-KR" altLang="ko-KR" sz="900" smtClean="0"/>
              <a:t>: </a:t>
            </a:r>
            <a:r>
              <a:rPr lang="ko-KR" altLang="ko-KR" sz="900"/>
              <a:t>Azure로의 마이그레이션을 시작, 실행 및 추적하는 단일 </a:t>
            </a:r>
            <a:r>
              <a:rPr lang="ko-KR" altLang="ko-KR" sz="900" smtClean="0"/>
              <a:t>포털</a:t>
            </a:r>
            <a:r>
              <a:rPr lang="ko-KR" altLang="en-US" sz="900" smtClean="0"/>
              <a:t>로서의 허브 역할 제공</a:t>
            </a:r>
            <a:endParaRPr lang="en-US" altLang="ko-KR" sz="900" smtClean="0"/>
          </a:p>
          <a:p>
            <a:pPr>
              <a:lnSpc>
                <a:spcPct val="120000"/>
              </a:lnSpc>
            </a:pPr>
            <a:r>
              <a:rPr lang="en-US" altLang="ko-KR" sz="900" smtClean="0"/>
              <a:t>2) </a:t>
            </a:r>
            <a:r>
              <a:rPr lang="ko-KR" altLang="ko-KR" sz="900" smtClean="0"/>
              <a:t>평가 </a:t>
            </a:r>
            <a:r>
              <a:rPr lang="ko-KR" altLang="ko-KR" sz="900"/>
              <a:t>및 </a:t>
            </a:r>
            <a:r>
              <a:rPr lang="ko-KR" altLang="ko-KR" sz="900" smtClean="0"/>
              <a:t>마이그레이션</a:t>
            </a:r>
            <a:r>
              <a:rPr lang="en-US" altLang="ko-KR" sz="900" smtClean="0"/>
              <a:t> </a:t>
            </a:r>
            <a:r>
              <a:rPr lang="ko-KR" altLang="en-US" sz="900" smtClean="0"/>
              <a:t>대상 </a:t>
            </a:r>
            <a:r>
              <a:rPr lang="ko-KR" altLang="ko-KR" sz="900" smtClean="0"/>
              <a:t>: </a:t>
            </a:r>
            <a:endParaRPr lang="ko-KR" altLang="ko-KR" sz="9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ko-KR" sz="900" smtClean="0"/>
              <a:t>서버</a:t>
            </a:r>
            <a:r>
              <a:rPr lang="en-US" altLang="ko-KR" sz="900" smtClean="0"/>
              <a:t> </a:t>
            </a:r>
            <a:r>
              <a:rPr lang="ko-KR" altLang="ko-KR" sz="900" smtClean="0"/>
              <a:t>: </a:t>
            </a:r>
            <a:r>
              <a:rPr lang="en-US" altLang="ko-KR" sz="900" smtClean="0"/>
              <a:t>OnPremise</a:t>
            </a:r>
            <a:r>
              <a:rPr lang="ko-KR" altLang="ko-KR" sz="900" smtClean="0"/>
              <a:t> </a:t>
            </a:r>
            <a:r>
              <a:rPr lang="ko-KR" altLang="ko-KR" sz="900"/>
              <a:t>서버를 평가하고 Azure 가상 머신 또는 AVS(Azure VMware 솔루션)로 </a:t>
            </a:r>
            <a:r>
              <a:rPr lang="ko-KR" altLang="ko-KR" sz="900" smtClean="0"/>
              <a:t>마이그레이션</a:t>
            </a:r>
            <a:r>
              <a:rPr lang="en-US" altLang="ko-KR" sz="900" smtClean="0"/>
              <a:t> </a:t>
            </a:r>
            <a:r>
              <a:rPr lang="ko-KR" altLang="en-US" sz="900" smtClean="0"/>
              <a:t>지원</a:t>
            </a:r>
            <a:endParaRPr lang="ko-KR" altLang="ko-KR" sz="9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ko-KR" sz="900" smtClean="0"/>
              <a:t>데이터베이스</a:t>
            </a:r>
            <a:r>
              <a:rPr lang="en-US" altLang="ko-KR" sz="900" smtClean="0"/>
              <a:t> </a:t>
            </a:r>
            <a:r>
              <a:rPr lang="ko-KR" altLang="ko-KR" sz="900" smtClean="0"/>
              <a:t>: </a:t>
            </a:r>
            <a:r>
              <a:rPr lang="en-US" altLang="ko-KR" sz="900"/>
              <a:t>OnPremise </a:t>
            </a:r>
            <a:r>
              <a:rPr lang="en-US" altLang="ko-KR" sz="900" smtClean="0"/>
              <a:t>DB</a:t>
            </a:r>
            <a:r>
              <a:rPr lang="ko-KR" altLang="ko-KR" sz="900" smtClean="0"/>
              <a:t>를 </a:t>
            </a:r>
            <a:r>
              <a:rPr lang="ko-KR" altLang="ko-KR" sz="900"/>
              <a:t>평가하고 Azure SQL Database 또는 SQL Managed Instance로 </a:t>
            </a:r>
            <a:r>
              <a:rPr lang="ko-KR" altLang="ko-KR" sz="900" smtClean="0"/>
              <a:t>마이그레이션</a:t>
            </a:r>
            <a:r>
              <a:rPr lang="en-US" altLang="ko-KR" sz="900" smtClean="0"/>
              <a:t> </a:t>
            </a:r>
            <a:r>
              <a:rPr lang="ko-KR" altLang="en-US" sz="900" smtClean="0"/>
              <a:t>지원</a:t>
            </a:r>
            <a:endParaRPr lang="ko-KR" altLang="ko-KR" sz="9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ko-KR" sz="900"/>
              <a:t>웹 </a:t>
            </a:r>
            <a:r>
              <a:rPr lang="ko-KR" altLang="en-US" sz="900" smtClean="0"/>
              <a:t>어</a:t>
            </a:r>
            <a:r>
              <a:rPr lang="ko-KR" altLang="ko-KR" sz="900" smtClean="0"/>
              <a:t>플리케이션</a:t>
            </a:r>
            <a:r>
              <a:rPr lang="en-US" altLang="ko-KR" sz="900" smtClean="0"/>
              <a:t> </a:t>
            </a:r>
            <a:r>
              <a:rPr lang="ko-KR" altLang="ko-KR" sz="900" smtClean="0"/>
              <a:t>: </a:t>
            </a:r>
            <a:r>
              <a:rPr lang="ko-KR" altLang="ko-KR" sz="900"/>
              <a:t>Azure App Service Migration Assistant를 사용하여 </a:t>
            </a:r>
            <a:r>
              <a:rPr lang="en-US" altLang="ko-KR" sz="900"/>
              <a:t>OnPremise</a:t>
            </a:r>
            <a:r>
              <a:rPr lang="ko-KR" altLang="ko-KR" sz="900" smtClean="0"/>
              <a:t> </a:t>
            </a:r>
            <a:r>
              <a:rPr lang="ko-KR" altLang="ko-KR" sz="900"/>
              <a:t>웹 </a:t>
            </a:r>
            <a:r>
              <a:rPr lang="ko-KR" altLang="en-US" sz="900" smtClean="0"/>
              <a:t>어</a:t>
            </a:r>
            <a:r>
              <a:rPr lang="ko-KR" altLang="ko-KR" sz="900" smtClean="0"/>
              <a:t>플리케이션을 </a:t>
            </a:r>
            <a:r>
              <a:rPr lang="ko-KR" altLang="ko-KR" sz="900"/>
              <a:t>평가하고 </a:t>
            </a:r>
            <a:r>
              <a:rPr lang="ko-KR" altLang="ko-KR" sz="900" smtClean="0"/>
              <a:t>마이그레이션</a:t>
            </a:r>
            <a:r>
              <a:rPr lang="en-US" altLang="ko-KR" sz="900" smtClean="0"/>
              <a:t> </a:t>
            </a:r>
            <a:r>
              <a:rPr lang="ko-KR" altLang="en-US" sz="900" smtClean="0"/>
              <a:t>지원</a:t>
            </a:r>
            <a:endParaRPr lang="ko-KR" altLang="ko-KR" sz="9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ko-KR" sz="900"/>
              <a:t>가상 </a:t>
            </a:r>
            <a:r>
              <a:rPr lang="ko-KR" altLang="ko-KR" sz="900" smtClean="0"/>
              <a:t>데스크톱</a:t>
            </a:r>
            <a:r>
              <a:rPr lang="en-US" altLang="ko-KR" sz="900" smtClean="0"/>
              <a:t> </a:t>
            </a:r>
            <a:r>
              <a:rPr lang="ko-KR" altLang="ko-KR" sz="900" smtClean="0"/>
              <a:t>: </a:t>
            </a:r>
            <a:r>
              <a:rPr lang="en-US" altLang="ko-KR" sz="900"/>
              <a:t>OnPremise </a:t>
            </a:r>
            <a:r>
              <a:rPr lang="ko-KR" altLang="ko-KR" sz="900" smtClean="0"/>
              <a:t>VDI를 </a:t>
            </a:r>
            <a:r>
              <a:rPr lang="ko-KR" altLang="ko-KR" sz="900"/>
              <a:t>평가하고 Azure의 Windows Virtual Desktop으로 </a:t>
            </a:r>
            <a:r>
              <a:rPr lang="ko-KR" altLang="ko-KR" sz="900" smtClean="0"/>
              <a:t>마이그레이션</a:t>
            </a:r>
            <a:r>
              <a:rPr lang="en-US" altLang="ko-KR" sz="900" smtClean="0"/>
              <a:t> </a:t>
            </a:r>
            <a:r>
              <a:rPr lang="ko-KR" altLang="en-US" sz="900" smtClean="0"/>
              <a:t>지원</a:t>
            </a:r>
            <a:endParaRPr lang="ko-KR" altLang="ko-KR" sz="9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smtClean="0"/>
              <a:t>파일 데이터 </a:t>
            </a:r>
            <a:r>
              <a:rPr lang="en-US" altLang="ko-KR" sz="900" smtClean="0"/>
              <a:t>: </a:t>
            </a:r>
            <a:r>
              <a:rPr lang="ko-KR" altLang="ko-KR" sz="900" smtClean="0"/>
              <a:t>Data</a:t>
            </a:r>
            <a:r>
              <a:rPr lang="ko-KR" altLang="ko-KR" sz="900"/>
              <a:t>: Azure Data Box 제품을 사용하여 대량의 데이터를 Azure로 빠르고 비용 효율적으로 </a:t>
            </a:r>
            <a:r>
              <a:rPr lang="ko-KR" altLang="ko-KR" sz="900" smtClean="0"/>
              <a:t>마이그레이션</a:t>
            </a:r>
            <a:r>
              <a:rPr lang="en-US" altLang="ko-KR" sz="900" smtClean="0"/>
              <a:t> </a:t>
            </a:r>
            <a:r>
              <a:rPr lang="ko-KR" altLang="en-US" sz="900" smtClean="0"/>
              <a:t>지원</a:t>
            </a:r>
            <a:endParaRPr lang="ko-KR" altLang="ko-KR" sz="900"/>
          </a:p>
        </p:txBody>
      </p:sp>
      <p:sp>
        <p:nvSpPr>
          <p:cNvPr id="10" name="TextBox 9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서비스 개요</a:t>
            </a:r>
            <a:endParaRPr lang="ko-KR" altLang="en-US" sz="12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198303" y="2333945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Azure Migration Tool</a:t>
            </a:r>
            <a:endParaRPr lang="ko-KR" altLang="en-US" sz="1200" b="1" u="sng" dirty="0"/>
          </a:p>
        </p:txBody>
      </p:sp>
      <p:sp>
        <p:nvSpPr>
          <p:cNvPr id="13" name="실행 단추: 앞으로 또는 다음 12">
            <a:hlinkClick r:id="rId2" action="ppaction://hlinksldjump" highlightClick="1"/>
          </p:cNvPr>
          <p:cNvSpPr/>
          <p:nvPr/>
        </p:nvSpPr>
        <p:spPr>
          <a:xfrm>
            <a:off x="10557510" y="4791009"/>
            <a:ext cx="152466" cy="152466"/>
          </a:xfrm>
          <a:prstGeom prst="actionButtonForwardNex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03" y="143219"/>
            <a:ext cx="5440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별첨</a:t>
            </a:r>
            <a:r>
              <a:rPr lang="en-US" altLang="ko-KR" b="1" smtClean="0"/>
              <a:t>B. Azure DMS</a:t>
            </a:r>
            <a:endParaRPr lang="ko-KR" altLang="en-US" b="1" dirty="0"/>
          </a:p>
        </p:txBody>
      </p:sp>
      <p:sp>
        <p:nvSpPr>
          <p:cNvPr id="5" name="실행 단추: 뒤로 또는 이전 4">
            <a:hlinkClick r:id="rId2" action="ppaction://hlinksldjump" highlightClick="1"/>
          </p:cNvPr>
          <p:cNvSpPr/>
          <p:nvPr/>
        </p:nvSpPr>
        <p:spPr>
          <a:xfrm>
            <a:off x="11727074" y="209550"/>
            <a:ext cx="236326" cy="236326"/>
          </a:xfrm>
          <a:prstGeom prst="actionButtonBackPrevious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21826"/>
              </p:ext>
            </p:extLst>
          </p:nvPr>
        </p:nvGraphicFramePr>
        <p:xfrm>
          <a:off x="548480" y="1149350"/>
          <a:ext cx="5176044" cy="4418197"/>
        </p:xfrm>
        <a:graphic>
          <a:graphicData uri="http://schemas.openxmlformats.org/drawingml/2006/table">
            <a:tbl>
              <a:tblPr/>
              <a:tblGrid>
                <a:gridCol w="1294011"/>
                <a:gridCol w="1294011"/>
                <a:gridCol w="1294011"/>
                <a:gridCol w="1294011"/>
              </a:tblGrid>
              <a:tr h="178031">
                <a:tc>
                  <a:txBody>
                    <a:bodyPr/>
                    <a:lstStyle/>
                    <a:p>
                      <a:pPr rtl="0"/>
                      <a:r>
                        <a:rPr lang="ko-KR" sz="900" b="1" smtClean="0">
                          <a:solidFill>
                            <a:schemeClr val="bg1"/>
                          </a:solidFill>
                        </a:rPr>
                        <a:t>Target</a:t>
                      </a:r>
                      <a:endParaRPr lang="ko-KR" sz="900" b="1">
                        <a:solidFill>
                          <a:schemeClr val="bg1"/>
                        </a:solidFill>
                      </a:endParaRPr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b="1" smtClean="0">
                          <a:solidFill>
                            <a:schemeClr val="bg1"/>
                          </a:solidFill>
                        </a:rPr>
                        <a:t>Source</a:t>
                      </a:r>
                      <a:endParaRPr lang="ko-KR" sz="900" b="1">
                        <a:solidFill>
                          <a:schemeClr val="bg1"/>
                        </a:solidFill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b="1">
                          <a:solidFill>
                            <a:schemeClr val="bg1"/>
                          </a:solidFill>
                          <a:effectLst/>
                        </a:rPr>
                        <a:t>지원Support</a:t>
                      </a: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b="1" smtClean="0">
                          <a:solidFill>
                            <a:schemeClr val="bg1"/>
                          </a:solidFill>
                          <a:effectLst/>
                        </a:rPr>
                        <a:t>상태</a:t>
                      </a:r>
                      <a:endParaRPr lang="ko-KR" sz="9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57693">
                <a:tc rowSpan="3">
                  <a:txBody>
                    <a:bodyPr/>
                    <a:lstStyle/>
                    <a:p>
                      <a:pPr rtl="0"/>
                      <a:r>
                        <a:rPr lang="ko-KR" sz="900" b="1"/>
                        <a:t>Azure SQL </a:t>
                      </a:r>
                      <a:r>
                        <a:rPr lang="ko-KR" sz="900" b="1" smtClean="0"/>
                        <a:t>DB</a:t>
                      </a:r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/>
                        <a:t>SQL </a:t>
                      </a:r>
                      <a:r>
                        <a:rPr lang="ko-KR" sz="900" smtClean="0"/>
                        <a:t>Server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✔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</a:rPr>
                        <a:t>GA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031">
                <a:tc vMerge="1">
                  <a:txBody>
                    <a:bodyPr/>
                    <a:lstStyle/>
                    <a:p>
                      <a:pPr rtl="0"/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/>
                        <a:t>RDS </a:t>
                      </a:r>
                      <a:r>
                        <a:rPr lang="ko-KR" sz="900" smtClean="0"/>
                        <a:t>SQL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031">
                <a:tc vMerge="1">
                  <a:txBody>
                    <a:bodyPr/>
                    <a:lstStyle/>
                    <a:p>
                      <a:pPr rtl="0"/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/>
                        <a:t>Oracle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693">
                <a:tc rowSpan="3">
                  <a:txBody>
                    <a:bodyPr/>
                    <a:lstStyle/>
                    <a:p>
                      <a:pPr rtl="0"/>
                      <a:r>
                        <a:rPr lang="ko-KR" sz="900" b="1"/>
                        <a:t>Azure SQL DB </a:t>
                      </a:r>
                      <a:r>
                        <a:rPr lang="ko-KR" sz="900" b="1" smtClean="0"/>
                        <a:t>MI</a:t>
                      </a:r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/>
                        <a:t>SQL </a:t>
                      </a:r>
                      <a:r>
                        <a:rPr lang="ko-KR" sz="900" smtClean="0"/>
                        <a:t>Server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✔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</a:rPr>
                        <a:t>GA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031">
                <a:tc vMerge="1">
                  <a:txBody>
                    <a:bodyPr/>
                    <a:lstStyle/>
                    <a:p>
                      <a:pPr rtl="0"/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/>
                        <a:t>RDS </a:t>
                      </a:r>
                      <a:r>
                        <a:rPr lang="ko-KR" sz="900" smtClean="0"/>
                        <a:t>SQL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031">
                <a:tc vMerge="1">
                  <a:txBody>
                    <a:bodyPr/>
                    <a:lstStyle/>
                    <a:p>
                      <a:pPr rtl="0"/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/>
                        <a:t>Oracle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693">
                <a:tc rowSpan="2">
                  <a:txBody>
                    <a:bodyPr/>
                    <a:lstStyle/>
                    <a:p>
                      <a:pPr rtl="0"/>
                      <a:r>
                        <a:rPr lang="ko-KR" sz="900" b="1"/>
                        <a:t>Azure SQL </a:t>
                      </a:r>
                      <a:r>
                        <a:rPr lang="ko-KR" sz="900" b="1" smtClean="0"/>
                        <a:t>VM</a:t>
                      </a:r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/>
                        <a:t>SQL </a:t>
                      </a:r>
                      <a:r>
                        <a:rPr lang="ko-KR" sz="900" smtClean="0"/>
                        <a:t>Server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✔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</a:rPr>
                        <a:t>GA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031">
                <a:tc vMerge="1">
                  <a:txBody>
                    <a:bodyPr/>
                    <a:lstStyle/>
                    <a:p>
                      <a:pPr rtl="0"/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/>
                        <a:t>Oracle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693">
                <a:tc>
                  <a:txBody>
                    <a:bodyPr/>
                    <a:lstStyle/>
                    <a:p>
                      <a:pPr rtl="0"/>
                      <a:r>
                        <a:rPr lang="ko-KR" sz="900" b="1"/>
                        <a:t>Azure Cosmos </a:t>
                      </a:r>
                      <a:r>
                        <a:rPr lang="ko-KR" sz="900" b="1" smtClean="0"/>
                        <a:t>DB</a:t>
                      </a:r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/>
                        <a:t>MongoDB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✔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</a:rPr>
                        <a:t>GA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133">
                <a:tc rowSpan="2">
                  <a:txBody>
                    <a:bodyPr/>
                    <a:lstStyle/>
                    <a:p>
                      <a:pPr rtl="0"/>
                      <a:r>
                        <a:rPr lang="ko-KR" sz="900" b="1"/>
                        <a:t>Azure DB for </a:t>
                      </a:r>
                      <a:r>
                        <a:rPr lang="ko-KR" sz="900" b="1" smtClean="0"/>
                        <a:t>MySQL</a:t>
                      </a:r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/>
                        <a:t>MySQL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693">
                <a:tc vMerge="1">
                  <a:txBody>
                    <a:bodyPr/>
                    <a:lstStyle/>
                    <a:p>
                      <a:pPr rtl="0"/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/>
                        <a:t>RDS </a:t>
                      </a:r>
                      <a:r>
                        <a:rPr lang="ko-KR" sz="900" smtClean="0"/>
                        <a:t>MySQL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573">
                <a:tc rowSpan="2">
                  <a:txBody>
                    <a:bodyPr/>
                    <a:lstStyle/>
                    <a:p>
                      <a:pPr rtl="0"/>
                      <a:r>
                        <a:rPr lang="ko-KR" sz="900" b="1"/>
                        <a:t>PostgreSQL 용 Azure DB-단일 </a:t>
                      </a:r>
                      <a:r>
                        <a:rPr lang="ko-KR" sz="900" b="1" smtClean="0"/>
                        <a:t>서버</a:t>
                      </a:r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/>
                        <a:t>PostgreSQL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693">
                <a:tc vMerge="1">
                  <a:txBody>
                    <a:bodyPr/>
                    <a:lstStyle/>
                    <a:p>
                      <a:pPr rtl="0"/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/>
                        <a:t>RDS </a:t>
                      </a:r>
                      <a:r>
                        <a:rPr lang="ko-KR" sz="900" smtClean="0"/>
                        <a:t>Postgre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9454">
                <a:tc rowSpan="2">
                  <a:txBody>
                    <a:bodyPr/>
                    <a:lstStyle/>
                    <a:p>
                      <a:pPr rtl="0"/>
                      <a:r>
                        <a:rPr lang="ko-KR" sz="900" b="1"/>
                        <a:t>Azure DB for PostgreSQL-Hyperscale (Citus</a:t>
                      </a:r>
                      <a:r>
                        <a:rPr lang="ko-KR" sz="900" b="1" smtClean="0"/>
                        <a:t>)</a:t>
                      </a:r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/>
                        <a:t>PostgreSQL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693">
                <a:tc vMerge="1">
                  <a:txBody>
                    <a:bodyPr/>
                    <a:lstStyle/>
                    <a:p>
                      <a:pPr rtl="0"/>
                      <a:endParaRPr lang="ko-KR" sz="900"/>
                    </a:p>
                  </a:txBody>
                  <a:tcPr marL="37838" marR="37838" marT="18919" marB="18919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/>
                        <a:t>RDS </a:t>
                      </a:r>
                      <a:r>
                        <a:rPr lang="ko-KR" sz="900" smtClean="0"/>
                        <a:t>PostgreSQL</a:t>
                      </a:r>
                      <a:endParaRPr lang="ko-KR" sz="900"/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</a:rPr>
                        <a:t>X</a:t>
                      </a:r>
                      <a:endParaRPr lang="ko-KR" sz="900">
                        <a:effectLst/>
                      </a:endParaRPr>
                    </a:p>
                  </a:txBody>
                  <a:tcPr marL="37838" marR="37838" marT="18919" marB="18919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37838" marR="37838" marT="18919" marB="18919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오프라인</a:t>
            </a:r>
            <a:r>
              <a:rPr lang="en-US" altLang="ko-KR" sz="1200" b="1" u="sng" smtClean="0"/>
              <a:t>(1</a:t>
            </a:r>
            <a:r>
              <a:rPr lang="ko-KR" altLang="en-US" sz="1200" b="1" u="sng" smtClean="0"/>
              <a:t>회성</a:t>
            </a:r>
            <a:r>
              <a:rPr lang="en-US" altLang="ko-KR" sz="1200" b="1" u="sng" smtClean="0"/>
              <a:t>) Migration </a:t>
            </a:r>
            <a:r>
              <a:rPr lang="ko-KR" altLang="en-US" sz="1200" b="1" u="sng" smtClean="0"/>
              <a:t>지원</a:t>
            </a:r>
            <a:endParaRPr lang="ko-KR" altLang="en-US" sz="1200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067425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온라인</a:t>
            </a:r>
            <a:r>
              <a:rPr lang="en-US" altLang="ko-KR" sz="1200" b="1" u="sng" smtClean="0"/>
              <a:t>(</a:t>
            </a:r>
            <a:r>
              <a:rPr lang="ko-KR" altLang="en-US" sz="1200" b="1" u="sng" smtClean="0"/>
              <a:t>연속 동기화</a:t>
            </a:r>
            <a:r>
              <a:rPr lang="en-US" altLang="ko-KR" sz="1200" b="1" u="sng" smtClean="0"/>
              <a:t>) Migration </a:t>
            </a:r>
            <a:r>
              <a:rPr lang="ko-KR" altLang="en-US" sz="1200" b="1" u="sng" smtClean="0"/>
              <a:t>지원</a:t>
            </a:r>
            <a:endParaRPr lang="ko-KR" altLang="en-US" sz="1200" b="1" u="sng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888982"/>
              </p:ext>
            </p:extLst>
          </p:nvPr>
        </p:nvGraphicFramePr>
        <p:xfrm>
          <a:off x="6254226" y="1146671"/>
          <a:ext cx="5472848" cy="4437955"/>
        </p:xfrm>
        <a:graphic>
          <a:graphicData uri="http://schemas.openxmlformats.org/drawingml/2006/table">
            <a:tbl>
              <a:tblPr/>
              <a:tblGrid>
                <a:gridCol w="1368212"/>
                <a:gridCol w="1368212"/>
                <a:gridCol w="1368212"/>
                <a:gridCol w="1368212"/>
              </a:tblGrid>
              <a:tr h="166545">
                <a:tc>
                  <a:txBody>
                    <a:bodyPr/>
                    <a:lstStyle/>
                    <a:p>
                      <a:pPr rtl="0"/>
                      <a:r>
                        <a:rPr lang="ko-KR" sz="900" b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Target</a:t>
                      </a:r>
                      <a:endParaRPr lang="ko-KR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b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Source</a:t>
                      </a:r>
                      <a:endParaRPr lang="ko-KR" sz="9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b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지원Support</a:t>
                      </a: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b="1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상태</a:t>
                      </a:r>
                      <a:endParaRPr lang="ko-KR" sz="900" b="1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15777">
                <a:tc rowSpan="3">
                  <a:txBody>
                    <a:bodyPr/>
                    <a:lstStyle/>
                    <a:p>
                      <a:pPr rtl="0"/>
                      <a:r>
                        <a:rPr lang="ko-KR" sz="900" b="1">
                          <a:latin typeface="+mn-ea"/>
                          <a:ea typeface="+mn-ea"/>
                        </a:rPr>
                        <a:t>Azure SQL </a:t>
                      </a:r>
                      <a:r>
                        <a:rPr lang="ko-KR" sz="900" b="1" smtClean="0">
                          <a:latin typeface="+mn-ea"/>
                          <a:ea typeface="+mn-ea"/>
                        </a:rPr>
                        <a:t>DB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sz="900" smtClean="0">
                          <a:latin typeface="+mn-ea"/>
                          <a:ea typeface="+mn-ea"/>
                        </a:rPr>
                        <a:t>Server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GA**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545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>
                          <a:latin typeface="+mn-ea"/>
                          <a:ea typeface="+mn-ea"/>
                        </a:rPr>
                        <a:t>RDS </a:t>
                      </a:r>
                      <a:r>
                        <a:rPr lang="ko-KR" sz="900" smtClean="0">
                          <a:latin typeface="+mn-ea"/>
                          <a:ea typeface="+mn-ea"/>
                        </a:rPr>
                        <a:t>SQL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545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>
                          <a:latin typeface="+mn-ea"/>
                          <a:ea typeface="+mn-ea"/>
                        </a:rPr>
                        <a:t>Oracle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77">
                <a:tc rowSpan="3">
                  <a:txBody>
                    <a:bodyPr/>
                    <a:lstStyle/>
                    <a:p>
                      <a:pPr rtl="0"/>
                      <a:r>
                        <a:rPr lang="ko-KR" sz="900" b="1">
                          <a:latin typeface="+mn-ea"/>
                          <a:ea typeface="+mn-ea"/>
                        </a:rPr>
                        <a:t>Azure SQL DB </a:t>
                      </a:r>
                      <a:r>
                        <a:rPr lang="ko-KR" sz="900" b="1" smtClean="0">
                          <a:latin typeface="+mn-ea"/>
                          <a:ea typeface="+mn-ea"/>
                        </a:rPr>
                        <a:t>MI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sz="900" smtClean="0">
                          <a:latin typeface="+mn-ea"/>
                          <a:ea typeface="+mn-ea"/>
                        </a:rPr>
                        <a:t>Server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545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>
                          <a:latin typeface="+mn-ea"/>
                          <a:ea typeface="+mn-ea"/>
                        </a:rPr>
                        <a:t>RDS </a:t>
                      </a:r>
                      <a:r>
                        <a:rPr lang="ko-KR" sz="900" smtClean="0">
                          <a:latin typeface="+mn-ea"/>
                          <a:ea typeface="+mn-ea"/>
                        </a:rPr>
                        <a:t>SQL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545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>
                          <a:latin typeface="+mn-ea"/>
                          <a:ea typeface="+mn-ea"/>
                        </a:rPr>
                        <a:t>Oracle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77">
                <a:tc rowSpan="2">
                  <a:txBody>
                    <a:bodyPr/>
                    <a:lstStyle/>
                    <a:p>
                      <a:pPr rtl="0"/>
                      <a:r>
                        <a:rPr lang="ko-KR" sz="900" b="1">
                          <a:latin typeface="+mn-ea"/>
                          <a:ea typeface="+mn-ea"/>
                        </a:rPr>
                        <a:t>Azure SQL </a:t>
                      </a:r>
                      <a:r>
                        <a:rPr lang="ko-KR" sz="900" b="1" smtClean="0">
                          <a:latin typeface="+mn-ea"/>
                          <a:ea typeface="+mn-ea"/>
                        </a:rPr>
                        <a:t>VM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sz="900" smtClean="0">
                          <a:latin typeface="+mn-ea"/>
                          <a:ea typeface="+mn-ea"/>
                        </a:rPr>
                        <a:t>Server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545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>
                          <a:latin typeface="+mn-ea"/>
                          <a:ea typeface="+mn-ea"/>
                        </a:rPr>
                        <a:t>Oracle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77">
                <a:tc>
                  <a:txBody>
                    <a:bodyPr/>
                    <a:lstStyle/>
                    <a:p>
                      <a:pPr rtl="0"/>
                      <a:r>
                        <a:rPr lang="ko-KR" sz="900" b="1">
                          <a:latin typeface="+mn-ea"/>
                          <a:ea typeface="+mn-ea"/>
                        </a:rPr>
                        <a:t>Azure Cosmos </a:t>
                      </a:r>
                      <a:r>
                        <a:rPr lang="ko-KR" sz="900" b="1" smtClean="0">
                          <a:latin typeface="+mn-ea"/>
                          <a:ea typeface="+mn-ea"/>
                        </a:rPr>
                        <a:t>DB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>
                          <a:latin typeface="+mn-ea"/>
                          <a:ea typeface="+mn-ea"/>
                        </a:rPr>
                        <a:t>MongoDB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251">
                <a:tc rowSpan="2">
                  <a:txBody>
                    <a:bodyPr/>
                    <a:lstStyle/>
                    <a:p>
                      <a:pPr rtl="0"/>
                      <a:r>
                        <a:rPr lang="ko-KR" sz="900" b="1">
                          <a:latin typeface="+mn-ea"/>
                          <a:ea typeface="+mn-ea"/>
                        </a:rPr>
                        <a:t>Azure DB for </a:t>
                      </a:r>
                      <a:r>
                        <a:rPr lang="ko-KR" sz="900" b="1" smtClean="0">
                          <a:latin typeface="+mn-ea"/>
                          <a:ea typeface="+mn-ea"/>
                        </a:rPr>
                        <a:t>MySQL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>
                          <a:latin typeface="+mn-ea"/>
                          <a:ea typeface="+mn-ea"/>
                        </a:rPr>
                        <a:t>MySQL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77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>
                          <a:latin typeface="+mn-ea"/>
                          <a:ea typeface="+mn-ea"/>
                        </a:rPr>
                        <a:t>RDS </a:t>
                      </a:r>
                      <a:r>
                        <a:rPr lang="ko-KR" sz="900" smtClean="0">
                          <a:latin typeface="+mn-ea"/>
                          <a:ea typeface="+mn-ea"/>
                        </a:rPr>
                        <a:t>MySQL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728">
                <a:tc rowSpan="4">
                  <a:txBody>
                    <a:bodyPr/>
                    <a:lstStyle/>
                    <a:p>
                      <a:pPr rtl="0"/>
                      <a:r>
                        <a:rPr lang="ko-KR" sz="900" b="1">
                          <a:latin typeface="+mn-ea"/>
                          <a:ea typeface="+mn-ea"/>
                        </a:rPr>
                        <a:t>PostgreSQL 용 Azure DB-단일 </a:t>
                      </a:r>
                      <a:r>
                        <a:rPr lang="ko-KR" sz="900" b="1" smtClean="0">
                          <a:latin typeface="+mn-ea"/>
                          <a:ea typeface="+mn-ea"/>
                        </a:rPr>
                        <a:t>서버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>
                          <a:latin typeface="+mn-ea"/>
                          <a:ea typeface="+mn-ea"/>
                        </a:rPr>
                        <a:t>PostgreSQL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728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>
                          <a:latin typeface="+mn-ea"/>
                          <a:ea typeface="+mn-ea"/>
                        </a:rPr>
                        <a:t>PostgreSQL 용 Azure DB-단일 서버 </a:t>
                      </a:r>
                      <a:r>
                        <a:rPr lang="ko-KR" sz="900" smtClean="0">
                          <a:latin typeface="+mn-ea"/>
                          <a:ea typeface="+mn-ea"/>
                        </a:rPr>
                        <a:t>*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77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>
                          <a:latin typeface="+mn-ea"/>
                          <a:ea typeface="+mn-ea"/>
                        </a:rPr>
                        <a:t>RDS </a:t>
                      </a:r>
                      <a:r>
                        <a:rPr lang="ko-KR" sz="900" smtClean="0">
                          <a:latin typeface="+mn-ea"/>
                          <a:ea typeface="+mn-ea"/>
                        </a:rPr>
                        <a:t>PostgreSQL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77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>
                          <a:latin typeface="+mn-ea"/>
                          <a:ea typeface="+mn-ea"/>
                        </a:rPr>
                        <a:t>Oracle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900" baseline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smtClean="0">
                          <a:effectLst/>
                          <a:latin typeface="+mn-ea"/>
                          <a:ea typeface="+mn-ea"/>
                        </a:rPr>
                        <a:t>미리보기</a:t>
                      </a:r>
                      <a:r>
                        <a:rPr lang="en-US" altLang="ko-KR" sz="900" baseline="0" smtClean="0">
                          <a:effectLst/>
                          <a:latin typeface="+mn-ea"/>
                          <a:ea typeface="+mn-ea"/>
                        </a:rPr>
                        <a:t>***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5680">
                <a:tc rowSpan="2">
                  <a:txBody>
                    <a:bodyPr/>
                    <a:lstStyle/>
                    <a:p>
                      <a:pPr rtl="0"/>
                      <a:r>
                        <a:rPr lang="ko-KR" sz="900" b="1">
                          <a:latin typeface="+mn-ea"/>
                          <a:ea typeface="+mn-ea"/>
                        </a:rPr>
                        <a:t>Azure DB for PostgreSQL-Hyperscale (Citus</a:t>
                      </a:r>
                      <a:r>
                        <a:rPr lang="ko-KR" sz="900" b="1" smtClean="0">
                          <a:latin typeface="+mn-ea"/>
                          <a:ea typeface="+mn-ea"/>
                        </a:rPr>
                        <a:t>)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 smtClean="0">
                          <a:latin typeface="+mn-ea"/>
                          <a:ea typeface="+mn-ea"/>
                        </a:rPr>
                        <a:t>PostgreSQL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900" smtClean="0">
                          <a:effectLst/>
                          <a:latin typeface="+mn-ea"/>
                          <a:ea typeface="+mn-ea"/>
                        </a:rPr>
                        <a:t>GA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777">
                <a:tc vMerge="1">
                  <a:txBody>
                    <a:bodyPr/>
                    <a:lstStyle/>
                    <a:p>
                      <a:pPr rtl="0"/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sz="900">
                          <a:latin typeface="+mn-ea"/>
                          <a:ea typeface="+mn-ea"/>
                        </a:rPr>
                        <a:t>RDS </a:t>
                      </a:r>
                      <a:r>
                        <a:rPr lang="ko-KR" sz="900" smtClean="0">
                          <a:latin typeface="+mn-ea"/>
                          <a:ea typeface="+mn-ea"/>
                        </a:rPr>
                        <a:t>PostgreSQL</a:t>
                      </a:r>
                      <a:endParaRPr lang="ko-KR" sz="900"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 smtClean="0">
                          <a:effectLst/>
                          <a:latin typeface="+mn-ea"/>
                          <a:ea typeface="+mn-ea"/>
                        </a:rPr>
                        <a:t>✔</a:t>
                      </a:r>
                      <a:endParaRPr lang="ko-KR" sz="900">
                        <a:effectLst/>
                        <a:latin typeface="+mn-ea"/>
                        <a:ea typeface="+mn-ea"/>
                      </a:endParaRP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sz="900">
                          <a:effectLst/>
                          <a:latin typeface="+mn-ea"/>
                          <a:ea typeface="+mn-ea"/>
                        </a:rPr>
                        <a:t>GA</a:t>
                      </a:r>
                    </a:p>
                  </a:txBody>
                  <a:tcPr marL="32232" marR="32232" marT="16116" marB="1611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235012" y="5567547"/>
            <a:ext cx="5623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smtClean="0"/>
              <a:t>* </a:t>
            </a:r>
            <a:r>
              <a:rPr lang="ko-KR" altLang="ko-KR" sz="800" smtClean="0"/>
              <a:t>PostgreSQL </a:t>
            </a:r>
            <a:r>
              <a:rPr lang="ko-KR" altLang="ko-KR" sz="800"/>
              <a:t>버전 10 이상에서 </a:t>
            </a:r>
            <a:r>
              <a:rPr lang="ko-KR" altLang="ko-KR" sz="800" smtClean="0"/>
              <a:t>지</a:t>
            </a:r>
            <a:r>
              <a:rPr lang="ko-KR" altLang="en-US" sz="800" smtClean="0"/>
              <a:t>원됨</a:t>
            </a:r>
            <a:endParaRPr lang="en-US" altLang="ko-KR" sz="800" smtClean="0"/>
          </a:p>
          <a:p>
            <a:pPr>
              <a:lnSpc>
                <a:spcPct val="150000"/>
              </a:lnSpc>
            </a:pPr>
            <a:r>
              <a:rPr lang="en-US" altLang="ko-KR" sz="800" smtClean="0"/>
              <a:t>** </a:t>
            </a:r>
            <a:r>
              <a:rPr lang="ko-KR" altLang="ko-KR" sz="800" smtClean="0"/>
              <a:t>GA </a:t>
            </a:r>
            <a:r>
              <a:rPr lang="ko-KR" altLang="ko-KR" sz="800"/>
              <a:t>(일반 공급</a:t>
            </a:r>
            <a:r>
              <a:rPr lang="ko-KR" altLang="ko-KR" sz="800" smtClean="0"/>
              <a:t>)</a:t>
            </a:r>
            <a:r>
              <a:rPr lang="en-US" altLang="ko-KR" sz="800"/>
              <a:t> </a:t>
            </a:r>
            <a:r>
              <a:rPr lang="en-US" altLang="ko-KR" sz="800" smtClean="0"/>
              <a:t>: </a:t>
            </a:r>
            <a:r>
              <a:rPr lang="ko-KR" altLang="ko-KR" sz="800" smtClean="0"/>
              <a:t>최종 릴리</a:t>
            </a:r>
            <a:r>
              <a:rPr lang="ko-KR" altLang="en-US" sz="800"/>
              <a:t>즈</a:t>
            </a:r>
            <a:r>
              <a:rPr lang="ko-KR" altLang="ko-KR" sz="800" smtClean="0"/>
              <a:t> 상태</a:t>
            </a:r>
            <a:r>
              <a:rPr lang="ko-KR" altLang="en-US" sz="800" smtClean="0"/>
              <a:t>로서</a:t>
            </a:r>
            <a:r>
              <a:rPr lang="en-US" altLang="ko-KR" sz="800"/>
              <a:t> </a:t>
            </a:r>
            <a:r>
              <a:rPr lang="ko-KR" altLang="en-US" sz="800" smtClean="0"/>
              <a:t>모든 기능이 완벽하고 모든 사용자 엑세스 가능</a:t>
            </a:r>
            <a:endParaRPr lang="en-US" altLang="ko-KR" sz="800" smtClean="0"/>
          </a:p>
          <a:p>
            <a:pPr>
              <a:lnSpc>
                <a:spcPct val="150000"/>
              </a:lnSpc>
            </a:pPr>
            <a:r>
              <a:rPr lang="en-US" altLang="ko-KR" sz="800" smtClean="0"/>
              <a:t>*** </a:t>
            </a:r>
            <a:r>
              <a:rPr lang="ko-KR" altLang="en-US" sz="800" smtClean="0"/>
              <a:t>퍼블릭 미리보기 </a:t>
            </a:r>
            <a:r>
              <a:rPr lang="en-US" altLang="ko-KR" sz="800" smtClean="0"/>
              <a:t>: </a:t>
            </a:r>
            <a:r>
              <a:rPr lang="ko-KR" altLang="en-US" sz="800" smtClean="0"/>
              <a:t>최종 릴리즈 전 추가 변경사항이 발생할 수 있으며 모든 </a:t>
            </a:r>
            <a:r>
              <a:rPr lang="en-US" altLang="ko-KR" sz="800" smtClean="0"/>
              <a:t>AZ </a:t>
            </a:r>
            <a:r>
              <a:rPr lang="ko-KR" altLang="en-US" sz="800" smtClean="0"/>
              <a:t>에서 사용하지 못할 수 있음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                           </a:t>
            </a:r>
            <a:r>
              <a:rPr lang="ko-KR" altLang="en-US" sz="800" smtClean="0"/>
              <a:t>사용자 인터페이스에서 직접 미리보기 형태로 </a:t>
            </a:r>
            <a:r>
              <a:rPr lang="en-US" altLang="ko-KR" sz="800" smtClean="0"/>
              <a:t>Migration </a:t>
            </a:r>
            <a:r>
              <a:rPr lang="ko-KR" altLang="en-US" sz="800" smtClean="0"/>
              <a:t>시나리오를 수행해볼 수 있음</a:t>
            </a:r>
            <a:endParaRPr lang="ko-KR" altLang="ko-KR" sz="800"/>
          </a:p>
        </p:txBody>
      </p:sp>
    </p:spTree>
    <p:extLst>
      <p:ext uri="{BB962C8B-B14F-4D97-AF65-F5344CB8AC3E}">
        <p14:creationId xmlns:p14="http://schemas.microsoft.com/office/powerpoint/2010/main" val="25195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21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별첨</a:t>
            </a:r>
            <a:r>
              <a:rPr lang="en-US" altLang="ko-KR" b="1" smtClean="0"/>
              <a:t>D. Azure SQL </a:t>
            </a:r>
            <a:r>
              <a:rPr lang="ko-KR" altLang="en-US" b="1" smtClean="0"/>
              <a:t>비용모델 </a:t>
            </a:r>
            <a:r>
              <a:rPr lang="en-US" altLang="ko-KR" b="1" smtClean="0"/>
              <a:t>– </a:t>
            </a:r>
            <a:r>
              <a:rPr lang="ko-KR" altLang="en-US" b="1" smtClean="0"/>
              <a:t>서비스유형</a:t>
            </a:r>
            <a:r>
              <a:rPr lang="en-US" altLang="ko-KR" b="1" smtClean="0"/>
              <a:t> Tree</a:t>
            </a:r>
            <a:endParaRPr lang="ko-KR" altLang="en-US" b="1" dirty="0"/>
          </a:p>
        </p:txBody>
      </p:sp>
      <p:pic>
        <p:nvPicPr>
          <p:cNvPr id="2050" name="Picture 2" descr="C:\Users\서윤아빠\AppData\Local\Temp\DambiNote\dmb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971" y="1181204"/>
            <a:ext cx="5340265" cy="203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941253" y="1173234"/>
            <a:ext cx="996991" cy="28906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DTU </a:t>
            </a:r>
            <a:r>
              <a:rPr lang="ko-KR" altLang="en-US" sz="10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기반</a:t>
            </a:r>
            <a:endParaRPr lang="ko-KR" altLang="en-US" sz="1000" b="1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41253" y="3141627"/>
            <a:ext cx="996991" cy="28906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vCore</a:t>
            </a:r>
            <a:r>
              <a:rPr lang="en-US" altLang="ko-KR" sz="10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기반</a:t>
            </a:r>
            <a:endParaRPr lang="ko-KR" altLang="en-US" sz="1000" b="1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658803" y="1660237"/>
            <a:ext cx="1281061" cy="2890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Basic (</a:t>
            </a:r>
            <a:r>
              <a:rPr lang="ko-KR" altLang="en-US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기본</a:t>
            </a:r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800" smtClean="0">
              <a:solidFill>
                <a:schemeClr val="bg1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58803" y="2163745"/>
            <a:ext cx="1281061" cy="2890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Standard (</a:t>
            </a:r>
            <a:r>
              <a:rPr lang="ko-KR" altLang="en-US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표준</a:t>
            </a:r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800" smtClean="0">
              <a:solidFill>
                <a:schemeClr val="bg1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658803" y="2667253"/>
            <a:ext cx="1281061" cy="2890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Premium (</a:t>
            </a:r>
            <a:r>
              <a:rPr lang="ko-KR" altLang="en-US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프리미엄</a:t>
            </a:r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800">
              <a:solidFill>
                <a:schemeClr val="bg1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96903" y="3857230"/>
            <a:ext cx="1371845" cy="2890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General </a:t>
            </a:r>
            <a:r>
              <a:rPr lang="en-US" altLang="ko-KR" sz="800" err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Perpose</a:t>
            </a:r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ko-KR" altLang="en-US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범용</a:t>
            </a:r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800">
              <a:solidFill>
                <a:schemeClr val="bg1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96903" y="4894138"/>
            <a:ext cx="1371845" cy="2890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Business Critical</a:t>
            </a:r>
            <a:r>
              <a:rPr lang="en-US" altLang="ko-KR" sz="800" smtClean="0">
                <a:solidFill>
                  <a:schemeClr val="bg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80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업무상 </a:t>
            </a:r>
            <a:r>
              <a:rPr lang="ko-KR" altLang="en-US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중요</a:t>
            </a:r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800">
              <a:solidFill>
                <a:schemeClr val="bg1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696903" y="5861196"/>
            <a:ext cx="1371845" cy="28906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err="1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Hyperscale</a:t>
            </a:r>
            <a:r>
              <a:rPr lang="en-US" altLang="ko-KR" sz="800" smtClean="0">
                <a:solidFill>
                  <a:schemeClr val="bg1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800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80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대규모</a:t>
            </a:r>
            <a:r>
              <a:rPr lang="en-US" altLang="ko-KR" sz="80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800">
              <a:solidFill>
                <a:schemeClr val="bg1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25902" y="3857230"/>
            <a:ext cx="793995" cy="28906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vCore </a:t>
            </a:r>
            <a:r>
              <a:rPr lang="ko-KR" altLang="en-US" sz="8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</a:t>
            </a:r>
            <a:endParaRPr lang="ko-KR" altLang="en-US" sz="800"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33703" y="4864246"/>
            <a:ext cx="793995" cy="28906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Serverless</a:t>
            </a:r>
            <a:endParaRPr lang="ko-KR" altLang="en-US" sz="800"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0" name="꺾인 연결선 49"/>
          <p:cNvCxnSpPr>
            <a:stCxn id="48" idx="2"/>
            <a:endCxn id="49" idx="1"/>
          </p:cNvCxnSpPr>
          <p:nvPr/>
        </p:nvCxnSpPr>
        <p:spPr>
          <a:xfrm rot="16200000" flipH="1">
            <a:off x="3447060" y="4422137"/>
            <a:ext cx="862482" cy="31080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98303" y="665402"/>
            <a:ext cx="996991" cy="2890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Azure SQL </a:t>
            </a:r>
          </a:p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비용모델</a:t>
            </a:r>
            <a:endParaRPr lang="ko-KR" altLang="en-US" sz="1000" b="1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52" name="꺾인 연결선 51"/>
          <p:cNvCxnSpPr>
            <a:stCxn id="40" idx="1"/>
            <a:endCxn id="51" idx="2"/>
          </p:cNvCxnSpPr>
          <p:nvPr/>
        </p:nvCxnSpPr>
        <p:spPr>
          <a:xfrm rot="10800000">
            <a:off x="696799" y="954470"/>
            <a:ext cx="244454" cy="36329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41" idx="1"/>
            <a:endCxn id="51" idx="2"/>
          </p:cNvCxnSpPr>
          <p:nvPr/>
        </p:nvCxnSpPr>
        <p:spPr>
          <a:xfrm rot="10800000">
            <a:off x="696799" y="954471"/>
            <a:ext cx="244454" cy="233169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2" idx="1"/>
            <a:endCxn id="40" idx="2"/>
          </p:cNvCxnSpPr>
          <p:nvPr/>
        </p:nvCxnSpPr>
        <p:spPr>
          <a:xfrm rot="10800000">
            <a:off x="1439749" y="1462303"/>
            <a:ext cx="219054" cy="34246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3" idx="1"/>
            <a:endCxn id="40" idx="2"/>
          </p:cNvCxnSpPr>
          <p:nvPr/>
        </p:nvCxnSpPr>
        <p:spPr>
          <a:xfrm rot="10800000">
            <a:off x="1439749" y="1462303"/>
            <a:ext cx="219054" cy="84597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44" idx="1"/>
            <a:endCxn id="40" idx="2"/>
          </p:cNvCxnSpPr>
          <p:nvPr/>
        </p:nvCxnSpPr>
        <p:spPr>
          <a:xfrm rot="10800000">
            <a:off x="1439749" y="1462303"/>
            <a:ext cx="219054" cy="134948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5" idx="1"/>
            <a:endCxn id="41" idx="2"/>
          </p:cNvCxnSpPr>
          <p:nvPr/>
        </p:nvCxnSpPr>
        <p:spPr>
          <a:xfrm rot="10800000">
            <a:off x="1439749" y="3430696"/>
            <a:ext cx="257154" cy="57106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46" idx="1"/>
            <a:endCxn id="41" idx="2"/>
          </p:cNvCxnSpPr>
          <p:nvPr/>
        </p:nvCxnSpPr>
        <p:spPr>
          <a:xfrm rot="10800000">
            <a:off x="1439749" y="3430696"/>
            <a:ext cx="257154" cy="160797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7" idx="1"/>
            <a:endCxn id="41" idx="2"/>
          </p:cNvCxnSpPr>
          <p:nvPr/>
        </p:nvCxnSpPr>
        <p:spPr>
          <a:xfrm rot="10800000">
            <a:off x="1439749" y="3430696"/>
            <a:ext cx="257154" cy="257503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872148" y="4331142"/>
            <a:ext cx="31293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latin typeface="+mn-ea"/>
              </a:rPr>
              <a:t>컴퓨팅 리소스가 미리 할당됨</a:t>
            </a:r>
            <a:endParaRPr lang="en-US" altLang="ko-KR" sz="700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latin typeface="+mn-ea"/>
              </a:rPr>
              <a:t>구성된 </a:t>
            </a:r>
            <a:r>
              <a:rPr lang="en-US" altLang="ko-KR" sz="700" smtClean="0">
                <a:latin typeface="+mn-ea"/>
              </a:rPr>
              <a:t>vCore</a:t>
            </a:r>
            <a:r>
              <a:rPr lang="ko-KR" altLang="en-US" sz="700" smtClean="0">
                <a:latin typeface="+mn-ea"/>
              </a:rPr>
              <a:t>에 따라 시간단위 청구</a:t>
            </a:r>
            <a:endParaRPr lang="en-US" altLang="ko-KR" sz="700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effectLst/>
                <a:latin typeface="+mn-ea"/>
              </a:rPr>
              <a:t>시간 단위당 </a:t>
            </a:r>
            <a:r>
              <a:rPr lang="en-US" altLang="ko-KR" sz="700" smtClean="0">
                <a:effectLst/>
                <a:latin typeface="+mn-ea"/>
              </a:rPr>
              <a:t>vCore </a:t>
            </a:r>
            <a:r>
              <a:rPr lang="ko-KR" altLang="en-US" sz="700" smtClean="0">
                <a:effectLst/>
                <a:latin typeface="+mn-ea"/>
              </a:rPr>
              <a:t>단가는 서버리스 </a:t>
            </a:r>
            <a:r>
              <a:rPr lang="ko-KR" altLang="en-US" sz="700" smtClean="0">
                <a:latin typeface="+mn-ea"/>
              </a:rPr>
              <a:t>방식보</a:t>
            </a:r>
            <a:r>
              <a:rPr lang="ko-KR" altLang="en-US" sz="700" smtClean="0">
                <a:effectLst/>
                <a:latin typeface="+mn-ea"/>
              </a:rPr>
              <a:t>다 프로비저닝이 더 낮음</a:t>
            </a:r>
            <a:endParaRPr lang="en-US" altLang="ko-KR" sz="700" smtClean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72148" y="4864246"/>
            <a:ext cx="2396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latin typeface="+mn-ea"/>
              </a:rPr>
              <a:t>컴퓨팅 리소스 크기가 자동 조정됨 </a:t>
            </a:r>
            <a:r>
              <a:rPr lang="en-US" altLang="ko-KR" sz="700" smtClean="0">
                <a:latin typeface="+mn-ea"/>
              </a:rPr>
              <a:t>(Auto-Scale)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latin typeface="+mn-ea"/>
              </a:rPr>
              <a:t>구성된 </a:t>
            </a:r>
            <a:r>
              <a:rPr lang="en-US" altLang="ko-KR" sz="700" smtClean="0">
                <a:latin typeface="+mn-ea"/>
              </a:rPr>
              <a:t>vCore</a:t>
            </a:r>
            <a:r>
              <a:rPr lang="ko-KR" altLang="en-US" sz="700" smtClean="0">
                <a:latin typeface="+mn-ea"/>
              </a:rPr>
              <a:t>에 따라 초단위 청구</a:t>
            </a:r>
            <a:endParaRPr lang="en-US" altLang="ko-KR" sz="700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사용자정의 </a:t>
            </a:r>
            <a:r>
              <a:rPr lang="en-US" altLang="ko-KR" sz="700">
                <a:latin typeface="+mn-ea"/>
              </a:rPr>
              <a:t>Single Database </a:t>
            </a:r>
            <a:r>
              <a:rPr lang="ko-KR" altLang="en-US" sz="700">
                <a:latin typeface="+mn-ea"/>
              </a:rPr>
              <a:t>에 대한 </a:t>
            </a:r>
            <a:r>
              <a:rPr lang="ko-KR" altLang="en-US" sz="700" smtClean="0">
                <a:latin typeface="+mn-ea"/>
              </a:rPr>
              <a:t>비용모델방식</a:t>
            </a:r>
            <a:endParaRPr lang="en-US" altLang="ko-KR" sz="700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700" smtClean="0">
              <a:effectLst/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38244" y="1128749"/>
            <a:ext cx="382508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latin typeface="+mn-ea"/>
              </a:rPr>
              <a:t>사용자정의 </a:t>
            </a:r>
            <a:r>
              <a:rPr lang="en-US" altLang="ko-KR" sz="700" smtClean="0">
                <a:latin typeface="+mn-ea"/>
              </a:rPr>
              <a:t>Single Database </a:t>
            </a:r>
            <a:r>
              <a:rPr lang="ko-KR" altLang="en-US" sz="700" smtClean="0">
                <a:latin typeface="+mn-ea"/>
              </a:rPr>
              <a:t>에 적용가능</a:t>
            </a:r>
            <a:r>
              <a:rPr lang="en-US" altLang="ko-KR" sz="700" smtClean="0">
                <a:latin typeface="+mn-ea"/>
              </a:rPr>
              <a:t>, Managed Instance </a:t>
            </a:r>
            <a:r>
              <a:rPr lang="ko-KR" altLang="en-US" sz="700" smtClean="0">
                <a:latin typeface="+mn-ea"/>
              </a:rPr>
              <a:t>배포 방식은 </a:t>
            </a:r>
            <a:r>
              <a:rPr lang="en-US" altLang="ko-KR" sz="700" smtClean="0">
                <a:latin typeface="+mn-ea"/>
              </a:rPr>
              <a:t>DTU </a:t>
            </a:r>
            <a:r>
              <a:rPr lang="ko-KR" altLang="en-US" sz="700" smtClean="0">
                <a:latin typeface="+mn-ea"/>
              </a:rPr>
              <a:t>미지원</a:t>
            </a:r>
            <a:endParaRPr lang="en-US" altLang="ko-KR" sz="700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latin typeface="+mn-ea"/>
              </a:rPr>
              <a:t>서비스 </a:t>
            </a:r>
            <a:r>
              <a:rPr lang="ko-KR" altLang="en-US" sz="700">
                <a:latin typeface="+mn-ea"/>
              </a:rPr>
              <a:t>계층 및 컴퓨팅 크기에 따라 </a:t>
            </a:r>
            <a:r>
              <a:rPr lang="ko-KR" altLang="en-US" sz="700" smtClean="0">
                <a:latin typeface="+mn-ea"/>
              </a:rPr>
              <a:t>시간단위 청구</a:t>
            </a:r>
            <a:endParaRPr lang="en-US" altLang="ko-KR" sz="700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매월 미리 구성된 번들 및 고정 결재의 단순성을 선호하는 고객에게 적합한 비용모델</a:t>
            </a:r>
            <a:endParaRPr lang="ko-KR" altLang="en-US" sz="700" smtClean="0">
              <a:effectLst/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700" smtClean="0">
              <a:effectLst/>
              <a:latin typeface="+mn-ea"/>
            </a:endParaRPr>
          </a:p>
          <a:p>
            <a:endParaRPr lang="ko-KR" altLang="en-US" sz="700" smtClean="0">
              <a:effectLst/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326990" y="1715609"/>
            <a:ext cx="220611" cy="896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</a:t>
            </a:r>
            <a:endParaRPr lang="en-US" altLang="ko-KR" sz="1000" smtClean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비</a:t>
            </a:r>
            <a:endParaRPr lang="en-US" altLang="ko-KR" sz="1000" smtClean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스</a:t>
            </a:r>
            <a:endParaRPr lang="en-US" altLang="ko-KR" sz="1000" smtClean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계</a:t>
            </a:r>
            <a:endParaRPr lang="en-US" altLang="ko-KR" sz="1000" smtClean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층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347597" y="3883006"/>
            <a:ext cx="220611" cy="896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</a:t>
            </a:r>
            <a:endParaRPr lang="en-US" altLang="ko-KR" sz="1000" smtClean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비</a:t>
            </a:r>
            <a:endParaRPr lang="en-US" altLang="ko-KR" sz="1000" smtClean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스</a:t>
            </a:r>
            <a:endParaRPr lang="en-US" altLang="ko-KR" sz="1000" smtClean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계</a:t>
            </a:r>
            <a:endParaRPr lang="en-US" altLang="ko-KR" sz="1000" smtClean="0">
              <a:solidFill>
                <a:schemeClr val="tx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ko-KR" altLang="en-US" sz="100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층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938244" y="3138367"/>
            <a:ext cx="742782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latin typeface="+mn-ea"/>
              </a:rPr>
              <a:t>사용자정의 </a:t>
            </a:r>
            <a:r>
              <a:rPr lang="en-US" altLang="ko-KR" sz="700" smtClean="0">
                <a:latin typeface="+mn-ea"/>
              </a:rPr>
              <a:t>Single Database </a:t>
            </a:r>
            <a:r>
              <a:rPr lang="ko-KR" altLang="en-US" sz="700" smtClean="0">
                <a:latin typeface="+mn-ea"/>
              </a:rPr>
              <a:t>와 </a:t>
            </a:r>
            <a:r>
              <a:rPr lang="en-US" altLang="ko-KR" sz="700" smtClean="0">
                <a:latin typeface="+mn-ea"/>
              </a:rPr>
              <a:t>Managed Instance </a:t>
            </a:r>
            <a:r>
              <a:rPr lang="ko-KR" altLang="en-US" sz="700" smtClean="0">
                <a:latin typeface="+mn-ea"/>
              </a:rPr>
              <a:t>방식 모두에 적용가능</a:t>
            </a:r>
            <a:endParaRPr lang="en-US" altLang="ko-KR" sz="700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smtClean="0">
                <a:latin typeface="+mn-ea"/>
              </a:rPr>
              <a:t>Hyperscale </a:t>
            </a:r>
            <a:r>
              <a:rPr lang="ko-KR" altLang="en-US" sz="700" smtClean="0">
                <a:latin typeface="+mn-ea"/>
              </a:rPr>
              <a:t>서비스 계층은 </a:t>
            </a:r>
            <a:r>
              <a:rPr lang="en-US" altLang="ko-KR" sz="700" smtClean="0">
                <a:effectLst/>
                <a:latin typeface="+mn-ea"/>
              </a:rPr>
              <a:t>vCore </a:t>
            </a:r>
            <a:r>
              <a:rPr lang="ko-KR" altLang="en-US" sz="700" smtClean="0">
                <a:effectLst/>
                <a:latin typeface="+mn-ea"/>
              </a:rPr>
              <a:t>기반 구매 모델을 사용하는 단일 데이터베이스에 적용가능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DTU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구매 모델과 달리 백업에 필요한 스토리지와 보존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기간 개별구성 필요</a:t>
            </a:r>
            <a:endParaRPr lang="en-US" altLang="ko-KR" sz="70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리소스 설정 유연성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제어 및 투명성을 중시하는 고객이 선택하는 비용모델</a:t>
            </a:r>
            <a:endParaRPr lang="en-US" altLang="ko-KR" sz="70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>
                <a:latin typeface="+mn-ea"/>
              </a:rPr>
              <a:t>기존 </a:t>
            </a:r>
            <a:r>
              <a:rPr lang="en-US" altLang="ko-KR" sz="700">
                <a:latin typeface="+mn-ea"/>
              </a:rPr>
              <a:t>Windows </a:t>
            </a:r>
            <a:r>
              <a:rPr lang="ko-KR" altLang="en-US" sz="700">
                <a:latin typeface="+mn-ea"/>
              </a:rPr>
              <a:t>및 </a:t>
            </a:r>
            <a:r>
              <a:rPr lang="en-US" altLang="ko-KR" sz="700">
                <a:latin typeface="+mn-ea"/>
              </a:rPr>
              <a:t>SQL Server </a:t>
            </a:r>
            <a:r>
              <a:rPr lang="ko-KR" altLang="en-US" sz="700">
                <a:latin typeface="+mn-ea"/>
              </a:rPr>
              <a:t>보증</a:t>
            </a:r>
            <a:r>
              <a:rPr lang="en-US" altLang="ko-KR" sz="700">
                <a:latin typeface="+mn-ea"/>
              </a:rPr>
              <a:t>(Assurance) </a:t>
            </a:r>
            <a:r>
              <a:rPr lang="ko-KR" altLang="en-US" sz="700">
                <a:latin typeface="+mn-ea"/>
              </a:rPr>
              <a:t>또는 정품 구독 </a:t>
            </a:r>
            <a:r>
              <a:rPr lang="ko-KR" altLang="en-US" sz="700" smtClean="0">
                <a:latin typeface="+mn-ea"/>
              </a:rPr>
              <a:t>라이선스가 </a:t>
            </a:r>
            <a:r>
              <a:rPr lang="ko-KR" altLang="en-US" sz="700">
                <a:latin typeface="+mn-ea"/>
              </a:rPr>
              <a:t>있는 경우 </a:t>
            </a:r>
            <a:r>
              <a:rPr lang="en-US" altLang="ko-KR" sz="700" smtClean="0">
                <a:latin typeface="+mn-ea"/>
              </a:rPr>
              <a:t>Azure </a:t>
            </a:r>
            <a:r>
              <a:rPr lang="en-US" altLang="ko-KR" sz="700">
                <a:latin typeface="+mn-ea"/>
              </a:rPr>
              <a:t>Hybrid benefit </a:t>
            </a:r>
            <a:r>
              <a:rPr lang="ko-KR" altLang="en-US" sz="700">
                <a:latin typeface="+mn-ea"/>
              </a:rPr>
              <a:t>을 사용하여 절감된 비용으로 </a:t>
            </a:r>
            <a:r>
              <a:rPr lang="en-US" altLang="ko-KR" sz="700">
                <a:latin typeface="+mn-ea"/>
              </a:rPr>
              <a:t>SQL Managed Instance </a:t>
            </a:r>
            <a:r>
              <a:rPr lang="ko-KR" altLang="en-US" sz="700">
                <a:latin typeface="+mn-ea"/>
              </a:rPr>
              <a:t>로 교체 </a:t>
            </a:r>
            <a:r>
              <a:rPr lang="ko-KR" altLang="en-US" sz="700" smtClean="0">
                <a:latin typeface="+mn-ea"/>
              </a:rPr>
              <a:t>가능</a:t>
            </a:r>
            <a:endParaRPr lang="ko-KR" altLang="en-US" sz="700" smtClean="0">
              <a:effectLst/>
              <a:latin typeface="+mn-ea"/>
            </a:endParaRPr>
          </a:p>
        </p:txBody>
      </p:sp>
      <p:cxnSp>
        <p:nvCxnSpPr>
          <p:cNvPr id="66" name="직선 연결선 65"/>
          <p:cNvCxnSpPr>
            <a:stCxn id="45" idx="3"/>
            <a:endCxn id="48" idx="1"/>
          </p:cNvCxnSpPr>
          <p:nvPr/>
        </p:nvCxnSpPr>
        <p:spPr>
          <a:xfrm>
            <a:off x="3068748" y="4001764"/>
            <a:ext cx="2571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033703" y="4354928"/>
            <a:ext cx="793995" cy="28906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프로비저닝</a:t>
            </a:r>
            <a:endParaRPr lang="ko-KR" altLang="en-US" sz="800">
              <a:solidFill>
                <a:schemeClr val="bg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8" name="꺾인 연결선 67"/>
          <p:cNvCxnSpPr>
            <a:stCxn id="48" idx="2"/>
            <a:endCxn id="67" idx="1"/>
          </p:cNvCxnSpPr>
          <p:nvPr/>
        </p:nvCxnSpPr>
        <p:spPr>
          <a:xfrm rot="16200000" flipH="1">
            <a:off x="3701719" y="4167478"/>
            <a:ext cx="353164" cy="31080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1658803" y="5330971"/>
            <a:ext cx="6748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latin typeface="+mn-ea"/>
              </a:rPr>
              <a:t>비즈니스 </a:t>
            </a:r>
            <a:r>
              <a:rPr lang="ko-KR" altLang="en-US" sz="700">
                <a:latin typeface="+mn-ea"/>
              </a:rPr>
              <a:t>크리티컬 서비스계층의 복제본 가용성 및 로컬 </a:t>
            </a:r>
            <a:r>
              <a:rPr lang="en-US" altLang="ko-KR" sz="700">
                <a:latin typeface="+mn-ea"/>
              </a:rPr>
              <a:t>SSD</a:t>
            </a:r>
            <a:r>
              <a:rPr lang="ko-KR" altLang="en-US" sz="700">
                <a:latin typeface="+mn-ea"/>
              </a:rPr>
              <a:t>의 높은 </a:t>
            </a:r>
            <a:r>
              <a:rPr lang="en-US" altLang="ko-KR" sz="700">
                <a:latin typeface="+mn-ea"/>
              </a:rPr>
              <a:t>IOPS, Low latency  </a:t>
            </a:r>
            <a:r>
              <a:rPr lang="ko-KR" altLang="en-US" sz="700">
                <a:latin typeface="+mn-ea"/>
              </a:rPr>
              <a:t>등으로 인해 범용 목적 서비스계층보다 비용적으로 약 </a:t>
            </a:r>
            <a:r>
              <a:rPr lang="en-US" altLang="ko-KR" sz="700">
                <a:latin typeface="+mn-ea"/>
              </a:rPr>
              <a:t>2.7</a:t>
            </a:r>
            <a:r>
              <a:rPr lang="ko-KR" altLang="en-US" sz="700">
                <a:latin typeface="+mn-ea"/>
              </a:rPr>
              <a:t>배 </a:t>
            </a:r>
            <a:r>
              <a:rPr lang="ko-KR" altLang="en-US" sz="700" smtClean="0">
                <a:latin typeface="+mn-ea"/>
              </a:rPr>
              <a:t>비쌈</a:t>
            </a:r>
            <a:endParaRPr lang="en-US" altLang="ko-KR" sz="700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700" smtClean="0">
                <a:latin typeface="+mn-ea"/>
              </a:rPr>
              <a:t>범용 </a:t>
            </a:r>
            <a:r>
              <a:rPr lang="ko-KR" altLang="en-US" sz="700">
                <a:latin typeface="+mn-ea"/>
              </a:rPr>
              <a:t>및 비즈니스 크리티컬 서비스계층 모두 백업에 </a:t>
            </a:r>
            <a:r>
              <a:rPr lang="en-US" altLang="ko-KR" sz="700">
                <a:latin typeface="+mn-ea"/>
              </a:rPr>
              <a:t>RA-GRS (</a:t>
            </a:r>
            <a:r>
              <a:rPr lang="ko-KR" altLang="en-US" sz="700">
                <a:latin typeface="+mn-ea"/>
              </a:rPr>
              <a:t>읽기 엑세스 지역 중복 저장소</a:t>
            </a:r>
            <a:r>
              <a:rPr lang="en-US" altLang="ko-KR" sz="700">
                <a:latin typeface="+mn-ea"/>
              </a:rPr>
              <a:t>) </a:t>
            </a:r>
            <a:r>
              <a:rPr lang="ko-KR" altLang="en-US" sz="700">
                <a:latin typeface="+mn-ea"/>
              </a:rPr>
              <a:t>를 사용하므로 비용은 상호 </a:t>
            </a:r>
            <a:r>
              <a:rPr lang="ko-KR" altLang="en-US" sz="700" smtClean="0">
                <a:latin typeface="+mn-ea"/>
              </a:rPr>
              <a:t>동일</a:t>
            </a:r>
            <a:endParaRPr lang="ko-KR" altLang="en-US" sz="700">
              <a:effectLst/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696903" y="6155233"/>
            <a:ext cx="200888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700" smtClean="0">
                <a:latin typeface="+mn-ea"/>
              </a:rPr>
              <a:t>Managed Instance </a:t>
            </a:r>
            <a:r>
              <a:rPr lang="ko-KR" altLang="en-US" sz="700" smtClean="0">
                <a:latin typeface="+mn-ea"/>
              </a:rPr>
              <a:t>배포 방식에서 미지원</a:t>
            </a:r>
            <a:endParaRPr lang="ko-KR" altLang="en-US" sz="700">
              <a:effectLst/>
              <a:latin typeface="+mn-ea"/>
            </a:endParaRPr>
          </a:p>
        </p:txBody>
      </p:sp>
      <p:sp>
        <p:nvSpPr>
          <p:cNvPr id="35" name="실행 단추: 뒤로 또는 이전 34">
            <a:hlinkClick r:id="rId3" action="ppaction://hlinksldjump" highlightClick="1"/>
          </p:cNvPr>
          <p:cNvSpPr/>
          <p:nvPr/>
        </p:nvSpPr>
        <p:spPr>
          <a:xfrm>
            <a:off x="11727074" y="209550"/>
            <a:ext cx="236326" cy="236326"/>
          </a:xfrm>
          <a:prstGeom prst="actionButtonBackPrevious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03" y="143219"/>
            <a:ext cx="344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02. Azure NoSQL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8303" y="673613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Cosmos DB</a:t>
            </a:r>
            <a:endParaRPr lang="ko-KR" altLang="en-US" sz="1200" b="1" u="sng" dirty="0"/>
          </a:p>
        </p:txBody>
      </p:sp>
      <p:sp>
        <p:nvSpPr>
          <p:cNvPr id="7" name="직사각형 6"/>
          <p:cNvSpPr/>
          <p:nvPr/>
        </p:nvSpPr>
        <p:spPr>
          <a:xfrm>
            <a:off x="70526" y="1021127"/>
            <a:ext cx="5931441" cy="5193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85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분산복제</a:t>
            </a:r>
            <a:endParaRPr lang="en-US" altLang="ko-KR" sz="850" b="1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전세계</a:t>
            </a:r>
            <a:r>
              <a:rPr lang="en-US" altLang="ko-KR" sz="85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50" dirty="0">
                <a:solidFill>
                  <a:srgbClr val="000000"/>
                </a:solidFill>
                <a:latin typeface="맑은 고딕" panose="020B0503020000020004" pitchFamily="50" charset="-127"/>
              </a:rPr>
              <a:t>다중 </a:t>
            </a:r>
            <a:r>
              <a:rPr lang="en-US" altLang="ko-KR" sz="850" dirty="0">
                <a:solidFill>
                  <a:srgbClr val="000000"/>
                </a:solidFill>
                <a:latin typeface="맑은 고딕" panose="020B0503020000020004" pitchFamily="50" charset="-127"/>
              </a:rPr>
              <a:t>AZ)</a:t>
            </a:r>
            <a:r>
              <a:rPr lang="ko-KR" altLang="en-US" sz="850" dirty="0">
                <a:solidFill>
                  <a:srgbClr val="000000"/>
                </a:solidFill>
                <a:latin typeface="맑은 고딕" panose="020B0503020000020004" pitchFamily="50" charset="-127"/>
              </a:rPr>
              <a:t>를 대상으로 서비스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제공하는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로서 응답시간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및 </a:t>
            </a:r>
            <a:r>
              <a:rPr lang="ko-KR" altLang="en-US" sz="850" dirty="0">
                <a:solidFill>
                  <a:srgbClr val="000000"/>
                </a:solidFill>
                <a:latin typeface="맑은 고딕" panose="020B0503020000020004" pitchFamily="50" charset="-127"/>
              </a:rPr>
              <a:t>가용성 </a:t>
            </a:r>
            <a:r>
              <a:rPr lang="ko-KR" altLang="en-US" sz="85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높은 어플리케이션 </a:t>
            </a:r>
            <a:r>
              <a:rPr lang="ko-KR" altLang="en-US" sz="85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구축시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 유리함</a:t>
            </a:r>
            <a:endParaRPr lang="en-US" altLang="ko-KR" sz="85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여러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</a:t>
            </a:r>
            <a:r>
              <a:rPr lang="ko-KR" altLang="en-US" sz="85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걸쳐 어플리케이션 및 </a:t>
            </a:r>
            <a:r>
              <a:rPr lang="en-US" altLang="ko-KR" sz="85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85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구축되는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글로벌 분산형</a:t>
            </a:r>
            <a:endParaRPr lang="en-US" altLang="ko-KR" sz="850" b="1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5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85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복제 및 성능 투명성</a:t>
            </a:r>
            <a:endParaRPr lang="en-US" altLang="ko-KR" sz="850" b="1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가장 빠른 </a:t>
            </a:r>
            <a:r>
              <a:rPr lang="ko-KR" altLang="en-US" sz="85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성능제공을</a:t>
            </a:r>
            <a:r>
              <a:rPr lang="ko-KR" altLang="en-US" sz="85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위해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사용자 또는 어플리케이션 관점에서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가장 가깝거나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I/O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빠른 데이터 복제본 사용되도록 아키텍처 구성</a:t>
            </a:r>
            <a:endParaRPr lang="en-US" altLang="ko-KR" sz="85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사용자 및 어플리케이션에게 빠른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성능을 복제 투명하게 제공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5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850" b="1">
                <a:solidFill>
                  <a:srgbClr val="000000"/>
                </a:solidFill>
                <a:latin typeface="맑은 고딕" panose="020B0503020000020004" pitchFamily="50" charset="-127"/>
              </a:rPr>
              <a:t>AlwaysOn </a:t>
            </a:r>
            <a:r>
              <a:rPr lang="ko-KR" altLang="en-US" sz="850" b="1">
                <a:solidFill>
                  <a:srgbClr val="000000"/>
                </a:solidFill>
                <a:latin typeface="맑은 고딕" panose="020B0503020000020004" pitchFamily="50" charset="-127"/>
              </a:rPr>
              <a:t>고 가용성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다중 복제 마스터 서버간 모든 데이터가 하나로 통합되어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I/O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오퍼레이션의 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99.999%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고 가용성 보장</a:t>
            </a: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regional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레벨의 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을 지원함으로서 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regional disaster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발생시 어플리케이션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서비스 무중단 지원</a:t>
            </a: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85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탄력적 확장성</a:t>
            </a:r>
            <a:r>
              <a:rPr lang="en-US" altLang="ko-KR" sz="85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(Scailing)</a:t>
            </a:r>
            <a:endParaRPr lang="en-US" altLang="ko-KR" sz="850" b="1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빠른 </a:t>
            </a:r>
            <a:r>
              <a:rPr lang="ko-KR" altLang="en-US" sz="85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응답시간 제공을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위해 동적으로 트랜잭션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request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처리량에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따라 탄력적인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Scale-up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지원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예기치 않은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request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급증시 추가적인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over-provisioning </a:t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없이 수집 또는 쿼리 성능을 저하시키지 않을 수 있음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처리량에 따라 분할된 다수의 파티션에 자동으로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I/O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부하를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분산함으로서 특정 파티션의 부하를 줄이고 더 빠른 응답속도 제공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17" y="1097326"/>
            <a:ext cx="2751374" cy="208021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71151" y="981390"/>
            <a:ext cx="4013969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85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다양한 </a:t>
            </a:r>
            <a:r>
              <a:rPr lang="en-US" altLang="ko-KR" sz="85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API </a:t>
            </a:r>
            <a:r>
              <a:rPr lang="ko-KR" altLang="en-US" sz="85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지원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SQL, MongoDB, Cassandra API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등 광범위한 인터페이스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Cosmos DB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쿼리 수행가능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85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고성능 아키텍처</a:t>
            </a:r>
            <a:endParaRPr lang="ko-KR" altLang="en-US" sz="850" b="1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사전 정의된 스키마 형식 및 키 제약조건이 없어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방대하고 자유로운 타입의 데이터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INSERT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지원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트랜잭션을 지원하지 않음에 따라 데이터 일관성은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떨어지나 고성능의 데이터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I/O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구현시 적합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79" y="1097327"/>
            <a:ext cx="2640330" cy="20802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097" y="3625155"/>
            <a:ext cx="2791376" cy="19374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679" y="3625154"/>
            <a:ext cx="2641824" cy="193744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471151" y="3381314"/>
            <a:ext cx="5651858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85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파티션 분할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성능 최적화를 위해 데이터베이스는 하위 컨테이너로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분할되고 각 컨테이너는 논리 파티션 하위집합으로 나뉨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키에 따라 컨테이너가 분리되고 하위 파티션별 키값에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따른 값을 가지고 있어 부분범위 탐색에 효과적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CosmosDB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실제 파티션에 해시함수를 통해 파티션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키값을 균등하게 분산</a:t>
            </a: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85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파티션 키 선정기준</a:t>
            </a:r>
            <a:endParaRPr lang="ko-KR" altLang="en-US" sz="850" b="1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하나의 논리 파티션은 최대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10GB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까지 지원하며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이를 초과시 다시 새로운 파티션으로 분할됨</a:t>
            </a: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분포도가 높은 키를 파티션키로 선정하여 여러 파티션에 걸쳐 균등하게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Value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분포되도록 설정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업데이트 쿼리시 특정 파티션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(Ex.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최근 년도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에만 집중되지 않고 다수 파티션에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Update I/O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분산 되야함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쿼리 조건절에서 자주 사용되는 키를 파티션키 선정하여 실행계획이 파티션 키를 기준으로 전개되도록 유도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4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02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별첨</a:t>
            </a:r>
            <a:r>
              <a:rPr lang="en-US" altLang="ko-KR" b="1" smtClean="0"/>
              <a:t>E. Azure SQL </a:t>
            </a:r>
            <a:r>
              <a:rPr lang="ko-KR" altLang="en-US" b="1" smtClean="0"/>
              <a:t>비용모델 </a:t>
            </a:r>
            <a:r>
              <a:rPr lang="en-US" altLang="ko-KR" b="1" smtClean="0"/>
              <a:t>– DTU </a:t>
            </a:r>
            <a:r>
              <a:rPr lang="ko-KR" altLang="en-US" b="1" smtClean="0"/>
              <a:t>기반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279400" y="1283196"/>
            <a:ext cx="6096000" cy="21544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 계층의 성능을 측정하는 단위로서 데이터베이스 특성을 요약한 것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 algn="just">
              <a:buFontTx/>
              <a:buChar char="-"/>
            </a:pP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CPU, Memory, Data I/O,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트랜잭션로그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I/O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혼합된 측정값이며 서비스계층별 사전 정의된 값들로 번들화됨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 algn="just">
              <a:buFontTx/>
              <a:buChar char="-"/>
            </a:pPr>
            <a:endParaRPr lang="ko-KR" altLang="en-US" sz="800" smtClean="0"/>
          </a:p>
          <a:p>
            <a:pPr algn="just"/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위 성능측정치를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Windows perfmon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으로 매핑시켰을때의 성능카운터</a:t>
            </a:r>
            <a:endParaRPr lang="ko-KR" altLang="en-US" sz="800" smtClean="0"/>
          </a:p>
          <a:p>
            <a:pPr algn="just"/>
            <a:r>
              <a:rPr lang="ko-KR" altLang="en-US" sz="6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   </a:t>
            </a:r>
            <a:r>
              <a:rPr lang="en-US" altLang="ko-KR" sz="600" smtClean="0">
                <a:solidFill>
                  <a:srgbClr val="000000"/>
                </a:solidFill>
                <a:latin typeface="맑은 고딕" panose="020B0503020000020004" pitchFamily="50" charset="-127"/>
              </a:rPr>
              <a:t>. Processor - %Processor Time and Memory / . Logical Disk - Disk Reads/sec / . Logical Disk - Disk Writes/sec / . Databases - Log Bytes Flushed/sec</a:t>
            </a:r>
          </a:p>
          <a:p>
            <a:pPr algn="just"/>
            <a:endParaRPr lang="ko-KR" altLang="en-US" sz="800" smtClean="0"/>
          </a:p>
          <a:p>
            <a:pPr marL="171450" indent="-171450" algn="just"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DTU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수치가 높으면 그만큼 성능 수준에서 제공하는 전력도 높음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최대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DTU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할당량은 각 서버에 적용됨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 algn="just">
              <a:buFontTx/>
              <a:buChar char="-"/>
            </a:pP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Single Database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에서는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DTU, Elastic Pool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에서는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eDTU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 표현됨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ko-KR" altLang="en-US" sz="800" smtClean="0"/>
          </a:p>
          <a:p>
            <a:pPr marL="171450" indent="-171450" algn="just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각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Single DB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마다 적용된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DTU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비용모델에서는 특정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워크로드가 다른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리소스 성능에 영향 주지 않음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  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(Azure SQL Single DB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리소스 자체의 리소스 배타적 배포옵션 특성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비용모델의 특성과는 무관함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algn="just"/>
            <a:endParaRPr lang="en-US" altLang="ko-KR" sz="800" smtClean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800" smtClean="0"/>
              <a:t>매월 미리 구성된 번들 및 고정 결재의 단순성을 선호하는 고객에게 적합한 비용모델</a:t>
            </a:r>
            <a:endParaRPr lang="en-US" altLang="ko-KR" sz="800" smtClean="0"/>
          </a:p>
          <a:p>
            <a:pPr marL="171450" indent="-171450" algn="just">
              <a:buFontTx/>
              <a:buChar char="-"/>
            </a:pPr>
            <a:endParaRPr lang="en-US" altLang="ko-KR" sz="800" u="sng" smtClean="0"/>
          </a:p>
          <a:p>
            <a:pPr marL="171450" indent="-171450" algn="just">
              <a:buFontTx/>
              <a:buChar char="-"/>
            </a:pPr>
            <a:r>
              <a:rPr lang="en-US" altLang="ko-KR" sz="800" u="sng" smtClean="0">
                <a:solidFill>
                  <a:srgbClr val="0070C0"/>
                </a:solidFill>
              </a:rPr>
              <a:t>Managed Instance </a:t>
            </a:r>
            <a:r>
              <a:rPr lang="ko-KR" altLang="en-US" sz="800" u="sng" smtClean="0">
                <a:solidFill>
                  <a:srgbClr val="0070C0"/>
                </a:solidFill>
              </a:rPr>
              <a:t>는 </a:t>
            </a:r>
            <a:r>
              <a:rPr lang="en-US" altLang="ko-KR" sz="800" u="sng" smtClean="0">
                <a:solidFill>
                  <a:srgbClr val="0070C0"/>
                </a:solidFill>
              </a:rPr>
              <a:t>DTU </a:t>
            </a:r>
            <a:r>
              <a:rPr lang="ko-KR" altLang="en-US" sz="800" u="sng" smtClean="0">
                <a:solidFill>
                  <a:srgbClr val="0070C0"/>
                </a:solidFill>
              </a:rPr>
              <a:t>모델을 지원하지 않음</a:t>
            </a:r>
            <a:endParaRPr lang="ko-KR" altLang="en-US" sz="800">
              <a:solidFill>
                <a:srgbClr val="0070C0"/>
              </a:solidFill>
              <a:effectLst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1383" y="689374"/>
            <a:ext cx="5486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DTU (Database Transaction Unit = </a:t>
            </a:r>
            <a:r>
              <a:rPr lang="ko-KR" altLang="en-US" sz="1200" b="1" u="sng" smtClean="0"/>
              <a:t>데이터베이스 처리단위</a:t>
            </a:r>
            <a:r>
              <a:rPr lang="en-US" altLang="ko-KR" sz="1200" b="1" u="sng" smtClean="0"/>
              <a:t>)</a:t>
            </a:r>
            <a:endParaRPr lang="ko-KR" altLang="en-US" sz="1200" b="1" u="sng" dirty="0"/>
          </a:p>
        </p:txBody>
      </p:sp>
      <p:sp>
        <p:nvSpPr>
          <p:cNvPr id="41" name="직사각형 40"/>
          <p:cNvSpPr/>
          <p:nvPr/>
        </p:nvSpPr>
        <p:spPr>
          <a:xfrm>
            <a:off x="279400" y="1035137"/>
            <a:ext cx="253365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DTU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모델 특성</a:t>
            </a:r>
            <a:endParaRPr lang="en-US" altLang="ko-KR" sz="6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22608" y="3749250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smtClean="0"/>
              <a:t>Azure SQL Single DB</a:t>
            </a:r>
            <a:r>
              <a:rPr lang="ko-KR" altLang="en-US" sz="800" smtClean="0"/>
              <a:t>는 </a:t>
            </a:r>
            <a:r>
              <a:rPr lang="ko-KR" altLang="en-US" sz="800"/>
              <a:t>자원을 상호 공유하지 않기 때문에 </a:t>
            </a:r>
            <a:r>
              <a:rPr lang="en-US" altLang="ko-KR" sz="800"/>
              <a:t>DTU </a:t>
            </a:r>
            <a:r>
              <a:rPr lang="ko-KR" altLang="en-US" sz="800"/>
              <a:t>모델로 비용설계 되었는데 </a:t>
            </a:r>
            <a:r>
              <a:rPr lang="ko-KR" altLang="en-US" sz="800" smtClean="0"/>
              <a:t>해당 </a:t>
            </a:r>
            <a:r>
              <a:rPr lang="en-US" altLang="ko-KR" sz="800" smtClean="0"/>
              <a:t>DB </a:t>
            </a:r>
            <a:r>
              <a:rPr lang="ko-KR" altLang="en-US" sz="800" smtClean="0"/>
              <a:t>대수가 여러대인 반면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리소스 실제 사용량이 낮을수록 서비스 계층별로 </a:t>
            </a:r>
            <a:r>
              <a:rPr lang="ko-KR" altLang="en-US" sz="800"/>
              <a:t>번들화된 고정 비용을 지불해야하는 </a:t>
            </a:r>
            <a:r>
              <a:rPr lang="ko-KR" altLang="en-US" sz="800" smtClean="0"/>
              <a:t>비용 비효율 발생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Elastic </a:t>
            </a:r>
            <a:r>
              <a:rPr lang="en-US" altLang="ko-KR" sz="800"/>
              <a:t>Pool </a:t>
            </a:r>
            <a:r>
              <a:rPr lang="ko-KR" altLang="en-US" sz="800"/>
              <a:t>내</a:t>
            </a:r>
            <a:r>
              <a:rPr lang="ko-KR" altLang="en-US" sz="800" smtClean="0"/>
              <a:t> </a:t>
            </a:r>
            <a:r>
              <a:rPr lang="en-US" altLang="ko-KR" sz="800"/>
              <a:t>Azure SQL Single </a:t>
            </a:r>
            <a:r>
              <a:rPr lang="en-US" altLang="ko-KR" sz="800" smtClean="0"/>
              <a:t>DB</a:t>
            </a:r>
            <a:r>
              <a:rPr lang="ko-KR" altLang="en-US" sz="800" smtClean="0"/>
              <a:t>을 여러개 </a:t>
            </a:r>
            <a:r>
              <a:rPr lang="ko-KR" altLang="en-US" sz="800"/>
              <a:t>배치하면 상호 리소스 공유가 되어 비용 </a:t>
            </a:r>
            <a:r>
              <a:rPr lang="ko-KR" altLang="en-US" sz="800" smtClean="0"/>
              <a:t>효율 개선 가능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Elastic Pool</a:t>
            </a:r>
            <a:r>
              <a:rPr lang="ko-KR" altLang="en-US" sz="800" smtClean="0"/>
              <a:t>은 </a:t>
            </a:r>
            <a:r>
              <a:rPr lang="ko-KR" altLang="en-US" sz="800"/>
              <a:t>다양하고 </a:t>
            </a:r>
            <a:r>
              <a:rPr lang="ko-KR" altLang="en-US" sz="800" smtClean="0"/>
              <a:t>예측불가한 리소스 사용 </a:t>
            </a:r>
            <a:r>
              <a:rPr lang="ko-KR" altLang="en-US" sz="800"/>
              <a:t>패턴을 가진 여러 </a:t>
            </a:r>
            <a:r>
              <a:rPr lang="en-US" altLang="ko-KR" sz="800" smtClean="0"/>
              <a:t>DB</a:t>
            </a:r>
            <a:r>
              <a:rPr lang="ko-KR" altLang="en-US" sz="800" smtClean="0"/>
              <a:t>의 </a:t>
            </a:r>
            <a:r>
              <a:rPr lang="ko-KR" altLang="en-US" sz="800"/>
              <a:t>성능 목표를 </a:t>
            </a:r>
            <a:r>
              <a:rPr lang="ko-KR" altLang="en-US" sz="800" smtClean="0"/>
              <a:t>비용효율적으로 </a:t>
            </a:r>
            <a:r>
              <a:rPr lang="ko-KR" altLang="en-US" sz="800"/>
              <a:t>간단히 </a:t>
            </a:r>
            <a:r>
              <a:rPr lang="ko-KR" altLang="en-US" sz="800" smtClean="0"/>
              <a:t>관리가능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en-US" altLang="ko-KR" sz="800"/>
              <a:t>Elastic Pool </a:t>
            </a:r>
            <a:r>
              <a:rPr lang="ko-KR" altLang="en-US" sz="800" smtClean="0"/>
              <a:t>내의 </a:t>
            </a:r>
            <a:r>
              <a:rPr lang="ko-KR" altLang="en-US" sz="800"/>
              <a:t>특정 </a:t>
            </a:r>
            <a:r>
              <a:rPr lang="en-US" altLang="ko-KR" sz="800" smtClean="0"/>
              <a:t>Single DB</a:t>
            </a:r>
            <a:r>
              <a:rPr lang="ko-KR" altLang="en-US" sz="800" smtClean="0"/>
              <a:t>가 리소스를 과점하지 않으면서 각 </a:t>
            </a:r>
            <a:r>
              <a:rPr lang="en-US" altLang="ko-KR" sz="800" smtClean="0"/>
              <a:t>DB</a:t>
            </a:r>
            <a:r>
              <a:rPr lang="ko-KR" altLang="en-US" sz="800" smtClean="0"/>
              <a:t>의 최소한 필요 리소스량 할당 보장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en-US" altLang="ko-KR" sz="800"/>
              <a:t>Elastic </a:t>
            </a:r>
            <a:r>
              <a:rPr lang="en-US" altLang="ko-KR" sz="800" smtClean="0"/>
              <a:t>Pool</a:t>
            </a:r>
            <a:r>
              <a:rPr lang="ko-KR" altLang="en-US" sz="800" smtClean="0"/>
              <a:t>은 </a:t>
            </a:r>
            <a:r>
              <a:rPr lang="ko-KR" altLang="en-US" sz="800"/>
              <a:t>가격에 따라 정해진 고정 </a:t>
            </a:r>
            <a:r>
              <a:rPr lang="en-US" altLang="ko-KR" sz="800"/>
              <a:t>eDTUs </a:t>
            </a:r>
            <a:r>
              <a:rPr lang="ko-KR" altLang="en-US" sz="800" smtClean="0"/>
              <a:t>가 </a:t>
            </a:r>
            <a:r>
              <a:rPr lang="ko-KR" altLang="en-US" sz="800"/>
              <a:t>제공되며 각 </a:t>
            </a:r>
            <a:r>
              <a:rPr lang="en-US" altLang="ko-KR" sz="800" smtClean="0"/>
              <a:t>Single DB</a:t>
            </a:r>
            <a:r>
              <a:rPr lang="ko-KR" altLang="en-US" sz="800" smtClean="0"/>
              <a:t>는 </a:t>
            </a:r>
            <a:r>
              <a:rPr lang="ko-KR" altLang="en-US" sz="800"/>
              <a:t>풀 안에서 리소스 </a:t>
            </a:r>
            <a:r>
              <a:rPr lang="ko-KR" altLang="en-US" sz="800" smtClean="0"/>
              <a:t>사용배율 </a:t>
            </a:r>
            <a:r>
              <a:rPr lang="ko-KR" altLang="en-US" sz="800"/>
              <a:t>자동 </a:t>
            </a:r>
            <a:r>
              <a:rPr lang="ko-KR" altLang="en-US" sz="800" smtClean="0"/>
              <a:t>조정됨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워크로드가 </a:t>
            </a:r>
            <a:r>
              <a:rPr lang="ko-KR" altLang="en-US" sz="800"/>
              <a:t>없는 데이터베이스는 </a:t>
            </a:r>
            <a:r>
              <a:rPr lang="en-US" altLang="ko-KR" sz="800" smtClean="0"/>
              <a:t>eDTUs </a:t>
            </a:r>
            <a:r>
              <a:rPr lang="ko-KR" altLang="en-US" sz="800" smtClean="0"/>
              <a:t>소모하지 </a:t>
            </a:r>
            <a:r>
              <a:rPr lang="ko-KR" altLang="en-US" sz="800"/>
              <a:t>않음 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리소스는 </a:t>
            </a:r>
            <a:r>
              <a:rPr lang="ko-KR" altLang="en-US" sz="800"/>
              <a:t>개별 데이터베이스가 아닌 전체 </a:t>
            </a:r>
            <a:r>
              <a:rPr lang="en-US" altLang="ko-KR" sz="800"/>
              <a:t>Elastic Pool </a:t>
            </a:r>
            <a:r>
              <a:rPr lang="ko-KR" altLang="en-US" sz="800"/>
              <a:t>을 대상으로 </a:t>
            </a:r>
            <a:r>
              <a:rPr lang="ko-KR" altLang="en-US" sz="800" smtClean="0"/>
              <a:t>프로비저닝됨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Pool </a:t>
            </a:r>
            <a:r>
              <a:rPr lang="ko-KR" altLang="en-US" sz="800" smtClean="0"/>
              <a:t>내의 </a:t>
            </a:r>
            <a:r>
              <a:rPr lang="en-US" altLang="ko-KR" sz="800" smtClean="0"/>
              <a:t>Single DB</a:t>
            </a:r>
            <a:r>
              <a:rPr lang="ko-KR" altLang="en-US" sz="800" smtClean="0"/>
              <a:t> </a:t>
            </a:r>
            <a:r>
              <a:rPr lang="ko-KR" altLang="en-US" sz="800"/>
              <a:t>가동 중지없이 </a:t>
            </a:r>
            <a:r>
              <a:rPr lang="en-US" altLang="ko-KR" sz="800"/>
              <a:t>Elastic Pool </a:t>
            </a:r>
            <a:r>
              <a:rPr lang="ko-KR" altLang="en-US" sz="800"/>
              <a:t>에 배부된 </a:t>
            </a:r>
            <a:r>
              <a:rPr lang="en-US" altLang="ko-KR" sz="800" smtClean="0"/>
              <a:t>eDTUs</a:t>
            </a:r>
            <a:r>
              <a:rPr lang="ko-KR" altLang="en-US" sz="800" smtClean="0"/>
              <a:t>를</a:t>
            </a:r>
            <a:r>
              <a:rPr lang="en-US" altLang="ko-KR" sz="800" smtClean="0"/>
              <a:t> </a:t>
            </a:r>
            <a:r>
              <a:rPr lang="ko-KR" altLang="en-US" sz="800" smtClean="0"/>
              <a:t>온라인중 </a:t>
            </a:r>
            <a:r>
              <a:rPr lang="ko-KR" altLang="en-US" sz="800"/>
              <a:t>추가</a:t>
            </a:r>
            <a:r>
              <a:rPr lang="en-US" altLang="ko-KR" sz="800"/>
              <a:t>/</a:t>
            </a:r>
            <a:r>
              <a:rPr lang="ko-KR" altLang="en-US" sz="800"/>
              <a:t>제거 </a:t>
            </a:r>
            <a:r>
              <a:rPr lang="ko-KR" altLang="en-US" sz="800" smtClean="0"/>
              <a:t>가능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온라인중 </a:t>
            </a:r>
            <a:r>
              <a:rPr lang="ko-KR" altLang="en-US" sz="800"/>
              <a:t>개별 데이터베이스 풀에 추가</a:t>
            </a:r>
            <a:r>
              <a:rPr lang="en-US" altLang="ko-KR" sz="800"/>
              <a:t>/</a:t>
            </a:r>
            <a:r>
              <a:rPr lang="ko-KR" altLang="en-US" sz="800"/>
              <a:t>제거 </a:t>
            </a:r>
            <a:r>
              <a:rPr lang="ko-KR" altLang="en-US" sz="800" smtClean="0"/>
              <a:t>가능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상대적으로 </a:t>
            </a:r>
            <a:r>
              <a:rPr lang="ko-KR" altLang="en-US" sz="800"/>
              <a:t>리소스 사용률이 적은 여러 데이터베이스가 있을 경우 </a:t>
            </a:r>
            <a:r>
              <a:rPr lang="en-US" altLang="ko-KR" sz="800"/>
              <a:t>Elastic Pool </a:t>
            </a:r>
            <a:r>
              <a:rPr lang="ko-KR" altLang="en-US" sz="800"/>
              <a:t>사용하는데 적합</a:t>
            </a:r>
            <a:endParaRPr lang="ko-KR" altLang="en-US" sz="800">
              <a:effectLst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22608" y="3501191"/>
            <a:ext cx="253365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/>
              <a:t>eDTUs </a:t>
            </a:r>
            <a:r>
              <a:rPr lang="en-US" altLang="ko-KR" sz="800" b="1"/>
              <a:t>(Elastic Database Transaction Units</a:t>
            </a:r>
            <a:r>
              <a:rPr lang="en-US" altLang="ko-KR" sz="800" b="1" smtClean="0"/>
              <a:t>)</a:t>
            </a:r>
            <a:endParaRPr lang="en-US" altLang="ko-KR" sz="800"/>
          </a:p>
        </p:txBody>
      </p:sp>
      <p:sp>
        <p:nvSpPr>
          <p:cNvPr id="45" name="직사각형 44"/>
          <p:cNvSpPr/>
          <p:nvPr/>
        </p:nvSpPr>
        <p:spPr>
          <a:xfrm>
            <a:off x="6286500" y="128319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sz="800" smtClean="0">
                <a:effectLst/>
              </a:rPr>
              <a:t>스토리지 사용량</a:t>
            </a:r>
            <a:r>
              <a:rPr lang="en-US" altLang="ko-KR" sz="800" smtClean="0">
                <a:effectLst/>
              </a:rPr>
              <a:t>, </a:t>
            </a:r>
            <a:r>
              <a:rPr lang="ko-KR" altLang="en-US" sz="800" smtClean="0">
                <a:effectLst/>
              </a:rPr>
              <a:t>백업 보존기간</a:t>
            </a:r>
            <a:r>
              <a:rPr lang="en-US" altLang="ko-KR" sz="800" smtClean="0">
                <a:effectLst/>
              </a:rPr>
              <a:t>, </a:t>
            </a:r>
            <a:r>
              <a:rPr lang="ko-KR" altLang="en-US" sz="800" smtClean="0">
                <a:effectLst/>
              </a:rPr>
              <a:t>고정 가격을 갖춘 하위 서비스 계층으로 분류됨</a:t>
            </a:r>
            <a:endParaRPr lang="en-US" altLang="ko-KR" sz="800" smtClean="0">
              <a:effectLst/>
            </a:endParaRPr>
          </a:p>
          <a:p>
            <a:pPr marL="171450" indent="-171450" algn="just">
              <a:buFontTx/>
              <a:buChar char="-"/>
            </a:pPr>
            <a:endParaRPr lang="en-US" altLang="ko-KR" sz="800" smtClean="0">
              <a:effectLst/>
            </a:endParaRPr>
          </a:p>
          <a:p>
            <a:pPr marL="171450" indent="-171450" algn="just">
              <a:buFontTx/>
              <a:buChar char="-"/>
            </a:pPr>
            <a:r>
              <a:rPr lang="ko-KR" altLang="en-US" sz="800" smtClean="0"/>
              <a:t>모든 </a:t>
            </a:r>
            <a:r>
              <a:rPr lang="en-US" altLang="ko-KR" sz="800"/>
              <a:t>DTU </a:t>
            </a:r>
            <a:r>
              <a:rPr lang="ko-KR" altLang="en-US" sz="800"/>
              <a:t>기반 구매 모델의 서비스 계층은 가동 중지시간을 최소화하면서 컴퓨팅 크기를 유연하게 </a:t>
            </a:r>
            <a:r>
              <a:rPr lang="ko-KR" altLang="en-US" sz="800" smtClean="0"/>
              <a:t>변경가능</a:t>
            </a:r>
            <a:endParaRPr lang="en-US" altLang="ko-KR" sz="800" smtClean="0"/>
          </a:p>
          <a:p>
            <a:pPr marL="171450" indent="-171450" algn="just">
              <a:buFontTx/>
              <a:buChar char="-"/>
            </a:pPr>
            <a:endParaRPr lang="en-US" altLang="ko-KR" sz="800" smtClean="0"/>
          </a:p>
          <a:p>
            <a:pPr marL="171450" indent="-171450" algn="just">
              <a:buFontTx/>
              <a:buChar char="-"/>
            </a:pPr>
            <a:r>
              <a:rPr lang="en-US" altLang="ko-KR" sz="800" smtClean="0"/>
              <a:t>SQL Single DB </a:t>
            </a:r>
            <a:r>
              <a:rPr lang="ko-KR" altLang="en-US" sz="800"/>
              <a:t>및 </a:t>
            </a:r>
            <a:r>
              <a:rPr lang="en-US" altLang="ko-KR" sz="800"/>
              <a:t>Elastic Pool </a:t>
            </a:r>
            <a:r>
              <a:rPr lang="ko-KR" altLang="en-US" sz="800"/>
              <a:t>은 서비스 계층 및 컴퓨팅 크기에 따라 시간 단위로 </a:t>
            </a:r>
            <a:r>
              <a:rPr lang="ko-KR" altLang="en-US" sz="800" smtClean="0"/>
              <a:t>청구</a:t>
            </a:r>
            <a:endParaRPr lang="ko-KR" altLang="en-US" sz="800">
              <a:effectLst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286500" y="1035137"/>
            <a:ext cx="253365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DTU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구매 모델 서비스 계층</a:t>
            </a:r>
            <a:endParaRPr lang="en-US" altLang="ko-KR" sz="6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419768"/>
              </p:ext>
            </p:extLst>
          </p:nvPr>
        </p:nvGraphicFramePr>
        <p:xfrm>
          <a:off x="6564313" y="2018943"/>
          <a:ext cx="5354639" cy="1832610"/>
        </p:xfrm>
        <a:graphic>
          <a:graphicData uri="http://schemas.openxmlformats.org/drawingml/2006/table">
            <a:tbl>
              <a:tblPr/>
              <a:tblGrid>
                <a:gridCol w="1227137"/>
                <a:gridCol w="1375834"/>
                <a:gridCol w="1375834"/>
                <a:gridCol w="1375834"/>
              </a:tblGrid>
              <a:tr h="13278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(</a:t>
                      </a:r>
                      <a:r>
                        <a:rPr lang="ko-KR" alt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Standard (</a:t>
                      </a:r>
                      <a:r>
                        <a:rPr lang="ko-KR" alt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</a:t>
                      </a:r>
                      <a:r>
                        <a:rPr lang="en-US" altLang="ko-KR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Premium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워크로드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및 프로덕션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및 프로덕션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및 프로덕션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SLA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99.99%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99.99%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99.99%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백업 보존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낮음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낮음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보통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높음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보통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높음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 </a:t>
                      </a:r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처리량 </a:t>
                      </a:r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근사치</a:t>
                      </a:r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DTU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1-5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</a:t>
                      </a:r>
                      <a:endParaRPr 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DTU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1-5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</a:t>
                      </a:r>
                      <a:endParaRPr 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DTU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IOPS</a:t>
                      </a:r>
                      <a:endParaRPr 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 </a:t>
                      </a:r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대기시간 </a:t>
                      </a:r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근사치</a:t>
                      </a:r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5ms(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10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5ms(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10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2ms 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Columnstore indexing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사항 없음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S3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지원됨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In-memory OLTP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사항 없음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사항 없음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지원됨</a:t>
                      </a:r>
                      <a:endParaRPr lang="ko-KR" altLang="en-US" sz="12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6286500" y="3869777"/>
            <a:ext cx="253365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Single DB Size Spec</a:t>
            </a:r>
            <a:endParaRPr lang="en-US" altLang="ko-KR" sz="6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286500" y="4787715"/>
            <a:ext cx="253365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Elastic Pool Size Spec</a:t>
            </a:r>
            <a:endParaRPr lang="en-US" altLang="ko-KR" sz="6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597112"/>
              </p:ext>
            </p:extLst>
          </p:nvPr>
        </p:nvGraphicFramePr>
        <p:xfrm>
          <a:off x="6565900" y="4091755"/>
          <a:ext cx="5354639" cy="621030"/>
        </p:xfrm>
        <a:graphic>
          <a:graphicData uri="http://schemas.openxmlformats.org/drawingml/2006/table">
            <a:tbl>
              <a:tblPr/>
              <a:tblGrid>
                <a:gridCol w="1227137"/>
                <a:gridCol w="1375834"/>
                <a:gridCol w="1375834"/>
                <a:gridCol w="1375834"/>
              </a:tblGrid>
              <a:tr h="13197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(</a:t>
                      </a:r>
                      <a:r>
                        <a:rPr lang="ko-KR" alt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Standard (</a:t>
                      </a:r>
                      <a:r>
                        <a:rPr lang="ko-KR" alt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</a:t>
                      </a:r>
                      <a:r>
                        <a:rPr lang="en-US" altLang="ko-KR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Premium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3197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스토리지 크기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2</a:t>
                      </a:r>
                      <a:r>
                        <a:rPr lang="en-US" altLang="ko-KR" sz="700" baseline="0" smtClean="0">
                          <a:effectLst/>
                        </a:rPr>
                        <a:t> GB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1 TB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4 TB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97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</a:t>
                      </a:r>
                      <a:r>
                        <a:rPr lang="en-US" altLang="ko-KR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DTU</a:t>
                      </a:r>
                      <a:endParaRPr 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5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3,000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4,000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47737"/>
              </p:ext>
            </p:extLst>
          </p:nvPr>
        </p:nvGraphicFramePr>
        <p:xfrm>
          <a:off x="6560820" y="5027781"/>
          <a:ext cx="5354639" cy="1226820"/>
        </p:xfrm>
        <a:graphic>
          <a:graphicData uri="http://schemas.openxmlformats.org/drawingml/2006/table">
            <a:tbl>
              <a:tblPr/>
              <a:tblGrid>
                <a:gridCol w="1227137"/>
                <a:gridCol w="1375834"/>
                <a:gridCol w="1375834"/>
                <a:gridCol w="1375834"/>
              </a:tblGrid>
              <a:tr h="13278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(</a:t>
                      </a:r>
                      <a:r>
                        <a:rPr lang="ko-KR" alt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Standard (</a:t>
                      </a:r>
                      <a:r>
                        <a:rPr lang="ko-KR" altLang="en-US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</a:t>
                      </a:r>
                      <a:r>
                        <a:rPr lang="en-US" altLang="ko-KR" sz="8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Premium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1" smtClean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r>
                        <a:rPr lang="ko-KR" altLang="en-US" sz="700" b="1" smtClean="0">
                          <a:solidFill>
                            <a:schemeClr val="bg1"/>
                          </a:solidFill>
                          <a:effectLst/>
                        </a:rPr>
                        <a:t>당 최대 스토리지 크기</a:t>
                      </a:r>
                      <a:endParaRPr lang="ko-KR" alt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2</a:t>
                      </a:r>
                      <a:r>
                        <a:rPr lang="en-US" altLang="ko-KR" sz="700" baseline="0" smtClean="0">
                          <a:effectLst/>
                        </a:rPr>
                        <a:t> GB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1 TB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1 TB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smtClean="0">
                          <a:solidFill>
                            <a:schemeClr val="bg1"/>
                          </a:solidFill>
                          <a:effectLst/>
                        </a:rPr>
                        <a:t>풀당 최대 스토리지 크기</a:t>
                      </a:r>
                      <a:endParaRPr 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156 GB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4 TB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4 TB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1" smtClean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r>
                        <a:rPr lang="ko-KR" altLang="en-US" sz="700" b="1" smtClean="0">
                          <a:solidFill>
                            <a:schemeClr val="bg1"/>
                          </a:solidFill>
                          <a:effectLst/>
                        </a:rPr>
                        <a:t>당 최대 </a:t>
                      </a:r>
                      <a:r>
                        <a:rPr lang="en-US" altLang="ko-KR" sz="700" b="1" smtClean="0">
                          <a:solidFill>
                            <a:schemeClr val="bg1"/>
                          </a:solidFill>
                          <a:effectLst/>
                        </a:rPr>
                        <a:t>eDTUs</a:t>
                      </a:r>
                      <a:endParaRPr lang="ko-KR" alt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5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3,000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4,000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smtClean="0">
                          <a:solidFill>
                            <a:schemeClr val="bg1"/>
                          </a:solidFill>
                          <a:effectLst/>
                        </a:rPr>
                        <a:t>풀당 최대 </a:t>
                      </a:r>
                      <a:r>
                        <a:rPr lang="en-US" altLang="ko-KR" sz="700" b="1" smtClean="0">
                          <a:solidFill>
                            <a:schemeClr val="bg1"/>
                          </a:solidFill>
                          <a:effectLst/>
                        </a:rPr>
                        <a:t>eDTUs</a:t>
                      </a:r>
                      <a:endParaRPr 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1,600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3,000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smtClean="0">
                          <a:effectLst/>
                        </a:rPr>
                        <a:t>4,000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smtClean="0">
                          <a:solidFill>
                            <a:schemeClr val="bg1"/>
                          </a:solidFill>
                          <a:effectLst/>
                        </a:rPr>
                        <a:t>풀당 최대 </a:t>
                      </a:r>
                      <a:r>
                        <a:rPr lang="en-US" altLang="ko-KR" sz="700" b="1" smtClean="0">
                          <a:solidFill>
                            <a:schemeClr val="bg1"/>
                          </a:solidFill>
                          <a:effectLst/>
                        </a:rPr>
                        <a:t>DB</a:t>
                      </a:r>
                      <a:r>
                        <a:rPr lang="en-US" altLang="ko-KR" sz="700" b="1" baseline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ko-KR" altLang="en-US" sz="700" b="1" baseline="0" smtClean="0">
                          <a:solidFill>
                            <a:schemeClr val="bg1"/>
                          </a:solidFill>
                          <a:effectLst/>
                        </a:rPr>
                        <a:t>할당 수량</a:t>
                      </a:r>
                      <a:endParaRPr lang="ko-KR" alt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smtClean="0">
                          <a:effectLst/>
                        </a:rPr>
                        <a:t>500</a:t>
                      </a:r>
                      <a:endParaRPr 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smtClean="0">
                          <a:effectLst/>
                        </a:rPr>
                        <a:t>500</a:t>
                      </a:r>
                      <a:endParaRPr 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smtClean="0">
                          <a:effectLst/>
                        </a:rPr>
                        <a:t>100</a:t>
                      </a:r>
                      <a:endParaRPr 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41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02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별첨</a:t>
            </a:r>
            <a:r>
              <a:rPr lang="en-US" altLang="ko-KR" b="1" smtClean="0"/>
              <a:t>F. Azure SQL </a:t>
            </a:r>
            <a:r>
              <a:rPr lang="ko-KR" altLang="en-US" b="1" smtClean="0"/>
              <a:t>비용모델 </a:t>
            </a:r>
            <a:r>
              <a:rPr lang="en-US" altLang="ko-KR" b="1" smtClean="0"/>
              <a:t>– vCore </a:t>
            </a:r>
            <a:r>
              <a:rPr lang="ko-KR" altLang="en-US" b="1" smtClean="0"/>
              <a:t>기반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1383" y="689374"/>
            <a:ext cx="5486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vCore </a:t>
            </a:r>
            <a:r>
              <a:rPr lang="ko-KR" altLang="en-US" sz="1200" b="1" u="sng" smtClean="0"/>
              <a:t>모델 서비스 계층</a:t>
            </a:r>
            <a:endParaRPr lang="ko-KR" altLang="en-US" sz="1200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279400" y="128319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800" smtClean="0"/>
              <a:t>범용</a:t>
            </a:r>
            <a:r>
              <a:rPr lang="en-US" altLang="ko-KR" sz="800"/>
              <a:t>, </a:t>
            </a:r>
            <a:r>
              <a:rPr lang="ko-KR" altLang="en-US" sz="800" smtClean="0"/>
              <a:t>비즈니스 크르티컬</a:t>
            </a:r>
            <a:r>
              <a:rPr lang="en-US" altLang="ko-KR" sz="800" smtClean="0"/>
              <a:t>, </a:t>
            </a:r>
            <a:r>
              <a:rPr lang="ko-KR" altLang="en-US" sz="800" smtClean="0"/>
              <a:t>대규모 각 계층은 </a:t>
            </a:r>
            <a:r>
              <a:rPr lang="ko-KR" altLang="en-US" sz="800"/>
              <a:t>컴퓨팅 크기</a:t>
            </a:r>
            <a:r>
              <a:rPr lang="en-US" altLang="ko-KR" sz="800"/>
              <a:t>, </a:t>
            </a:r>
            <a:r>
              <a:rPr lang="ko-KR" altLang="en-US" sz="800" smtClean="0"/>
              <a:t>고가용성</a:t>
            </a:r>
            <a:r>
              <a:rPr lang="en-US" altLang="ko-KR" sz="800" smtClean="0"/>
              <a:t>, </a:t>
            </a:r>
            <a:r>
              <a:rPr lang="ko-KR" altLang="en-US" sz="800" smtClean="0"/>
              <a:t>내결함성 </a:t>
            </a:r>
            <a:r>
              <a:rPr lang="ko-KR" altLang="en-US" sz="800"/>
              <a:t>방법</a:t>
            </a:r>
            <a:r>
              <a:rPr lang="en-US" altLang="ko-KR" sz="800"/>
              <a:t>, </a:t>
            </a:r>
            <a:r>
              <a:rPr lang="ko-KR" altLang="en-US" sz="800"/>
              <a:t>저장소 형식 및 크기</a:t>
            </a:r>
            <a:r>
              <a:rPr lang="en-US" altLang="ko-KR" sz="800"/>
              <a:t>, I/O </a:t>
            </a:r>
            <a:r>
              <a:rPr lang="ko-KR" altLang="en-US" sz="800"/>
              <a:t>범위로 </a:t>
            </a:r>
            <a:r>
              <a:rPr lang="ko-KR" altLang="en-US" sz="800" smtClean="0"/>
              <a:t>구분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컴퓨팅 </a:t>
            </a:r>
            <a:r>
              <a:rPr lang="ko-KR" altLang="en-US" sz="800"/>
              <a:t>및 저장소 리소스를 독립적으로 선택할 수 있으며 </a:t>
            </a:r>
            <a:r>
              <a:rPr lang="en-US" altLang="ko-KR" sz="800"/>
              <a:t>SQL Server </a:t>
            </a:r>
            <a:r>
              <a:rPr lang="ko-KR" altLang="en-US" sz="800"/>
              <a:t>에 </a:t>
            </a:r>
            <a:r>
              <a:rPr lang="en-US" altLang="ko-KR" sz="800"/>
              <a:t>Azure </a:t>
            </a:r>
            <a:r>
              <a:rPr lang="en-US" altLang="ko-KR" sz="800" smtClean="0"/>
              <a:t>Hybrid benefit</a:t>
            </a:r>
            <a:r>
              <a:rPr lang="en-US" altLang="ko-KR" sz="800" baseline="30000" smtClean="0"/>
              <a:t>1)</a:t>
            </a:r>
            <a:r>
              <a:rPr lang="en-US" altLang="ko-KR" sz="800" smtClean="0"/>
              <a:t> </a:t>
            </a:r>
            <a:r>
              <a:rPr lang="ko-KR" altLang="en-US" sz="800" smtClean="0"/>
              <a:t>을 통한 비용절감 가능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DTU </a:t>
            </a:r>
            <a:r>
              <a:rPr lang="ko-KR" altLang="en-US" sz="800"/>
              <a:t>구매 모델과 달리 백업에 필요한 스토리지와 보존 기간을 개별적으로 구성해야 </a:t>
            </a:r>
            <a:r>
              <a:rPr lang="ko-KR" altLang="en-US" sz="800" smtClean="0"/>
              <a:t>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>
              <a:effectLst/>
            </a:endParaRPr>
          </a:p>
          <a:p>
            <a:pPr marL="171450" indent="-171450">
              <a:buFontTx/>
              <a:buChar char="-"/>
            </a:pP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비즈니스 크리티컬 계층의 복제본 가용성 및 높은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IOPS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로컬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SSD, Low latency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등으로 범용 서비스계층보다 약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2.7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배 고가</a:t>
            </a: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범용 및 비즈니스 크리티컬 계층 모두 백업에는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RA-GRS (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읽기 엑세스 지역 중복 저장소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를 사용하여 백업 비용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비슷</a:t>
            </a:r>
            <a:endParaRPr lang="ko-KR" altLang="en-US" sz="800"/>
          </a:p>
          <a:p>
            <a:pPr marL="171450" indent="-171450">
              <a:buFontTx/>
              <a:buChar char="-"/>
            </a:pPr>
            <a:endParaRPr lang="ko-KR" altLang="en-US" sz="800">
              <a:effectLst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9400" y="1035137"/>
            <a:ext cx="2533650" cy="22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vCore </a:t>
            </a:r>
            <a:r>
              <a:rPr lang="ko-KR" altLang="en-US" sz="800" b="1">
                <a:solidFill>
                  <a:srgbClr val="000000"/>
                </a:solidFill>
                <a:latin typeface="맑은 고딕" panose="020B0503020000020004" pitchFamily="50" charset="-127"/>
              </a:rPr>
              <a:t>구매 모델의 서비스 계층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3709" y="6494809"/>
            <a:ext cx="1184683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/>
              <a:t>1) </a:t>
            </a:r>
            <a:r>
              <a:rPr lang="en-US" altLang="ko-KR" sz="700"/>
              <a:t>Azure Hybrid </a:t>
            </a:r>
            <a:r>
              <a:rPr lang="en-US" altLang="ko-KR" sz="700" smtClean="0"/>
              <a:t>benefit : </a:t>
            </a:r>
            <a:r>
              <a:rPr lang="en-US" altLang="ko-KR" sz="700"/>
              <a:t>vCore </a:t>
            </a:r>
            <a:r>
              <a:rPr lang="ko-KR" altLang="en-US" sz="700"/>
              <a:t>기반 구매 </a:t>
            </a:r>
            <a:r>
              <a:rPr lang="ko-KR" altLang="en-US" sz="700" smtClean="0"/>
              <a:t>모델에서 </a:t>
            </a:r>
            <a:r>
              <a:rPr lang="ko-KR" altLang="en-US" sz="700"/>
              <a:t>기존 </a:t>
            </a:r>
            <a:r>
              <a:rPr lang="en-US" altLang="ko-KR" sz="700"/>
              <a:t>Windows </a:t>
            </a:r>
            <a:r>
              <a:rPr lang="en-US" altLang="ko-KR" sz="700" smtClean="0"/>
              <a:t>&amp; SQL </a:t>
            </a:r>
            <a:r>
              <a:rPr lang="en-US" altLang="ko-KR" sz="700"/>
              <a:t>Server </a:t>
            </a:r>
            <a:r>
              <a:rPr lang="ko-KR" altLang="en-US" sz="700"/>
              <a:t>보증</a:t>
            </a:r>
            <a:r>
              <a:rPr lang="en-US" altLang="ko-KR" sz="700"/>
              <a:t>(Assurance) </a:t>
            </a:r>
            <a:r>
              <a:rPr lang="ko-KR" altLang="en-US" sz="700"/>
              <a:t>또는 정품 </a:t>
            </a:r>
            <a:r>
              <a:rPr lang="ko-KR" altLang="en-US" sz="700" smtClean="0"/>
              <a:t>구독이 포함된 라이선스 </a:t>
            </a:r>
            <a:r>
              <a:rPr lang="ko-KR" altLang="en-US" sz="700"/>
              <a:t>있는 경우 </a:t>
            </a:r>
            <a:r>
              <a:rPr lang="en-US" altLang="ko-KR" sz="700"/>
              <a:t>Azure Hybrid benefit </a:t>
            </a:r>
            <a:r>
              <a:rPr lang="ko-KR" altLang="en-US" sz="700"/>
              <a:t>을 사용하여 절감된 비용으로 </a:t>
            </a:r>
            <a:r>
              <a:rPr lang="en-US" altLang="ko-KR" sz="700"/>
              <a:t>SQL Managed Instance </a:t>
            </a:r>
            <a:r>
              <a:rPr lang="ko-KR" altLang="en-US" sz="700"/>
              <a:t>로 교체 가능</a:t>
            </a:r>
          </a:p>
          <a:p>
            <a:r>
              <a:rPr lang="ko-KR" altLang="en-US" sz="700" smtClean="0"/>
              <a:t>                                </a:t>
            </a:r>
            <a:r>
              <a:rPr lang="en-US" altLang="ko-KR" sz="700" smtClean="0"/>
              <a:t>Azure </a:t>
            </a:r>
            <a:r>
              <a:rPr lang="en-US" altLang="ko-KR" sz="700"/>
              <a:t>Hybrid benefit </a:t>
            </a:r>
            <a:r>
              <a:rPr lang="ko-KR" altLang="en-US" sz="700"/>
              <a:t>은 라이선스를 </a:t>
            </a:r>
            <a:r>
              <a:rPr lang="en-US" altLang="ko-KR" sz="700"/>
              <a:t>fully managed PaaS </a:t>
            </a:r>
            <a:r>
              <a:rPr lang="ko-KR" altLang="en-US" sz="700"/>
              <a:t>제품으로 이동하는 수단으로서 </a:t>
            </a:r>
            <a:r>
              <a:rPr lang="en-US" altLang="ko-KR" sz="700"/>
              <a:t>Azure</a:t>
            </a:r>
            <a:r>
              <a:rPr lang="ko-KR" altLang="en-US" sz="700"/>
              <a:t>는 이 기능을 이용하는 유일한 </a:t>
            </a:r>
            <a:r>
              <a:rPr lang="en-US" altLang="ko-KR" sz="700"/>
              <a:t>public cloud </a:t>
            </a:r>
            <a:r>
              <a:rPr lang="ko-KR" altLang="en-US" sz="700"/>
              <a:t>솔루션 </a:t>
            </a:r>
            <a:r>
              <a:rPr lang="en-US" altLang="ko-KR" sz="700" smtClean="0"/>
              <a:t>(</a:t>
            </a:r>
            <a:r>
              <a:rPr lang="en-US" altLang="ko-KR" sz="700"/>
              <a:t>AWS RDS</a:t>
            </a:r>
            <a:r>
              <a:rPr lang="ko-KR" altLang="en-US" sz="700"/>
              <a:t>는 </a:t>
            </a:r>
            <a:r>
              <a:rPr lang="en-US" altLang="ko-KR" sz="700"/>
              <a:t>BYOL </a:t>
            </a:r>
            <a:r>
              <a:rPr lang="ko-KR" altLang="en-US" sz="700" smtClean="0"/>
              <a:t>적용할 </a:t>
            </a:r>
            <a:r>
              <a:rPr lang="ko-KR" altLang="en-US" sz="700"/>
              <a:t>수 없으며 라이선스 비용을 추가 제안</a:t>
            </a:r>
            <a:r>
              <a:rPr lang="en-US" altLang="ko-KR" sz="700"/>
              <a:t>/</a:t>
            </a:r>
            <a:r>
              <a:rPr lang="ko-KR" altLang="en-US" sz="700"/>
              <a:t>구축해야함</a:t>
            </a:r>
            <a:r>
              <a:rPr lang="en-US" altLang="ko-KR" sz="700"/>
              <a:t>)</a:t>
            </a:r>
            <a:endParaRPr lang="ko-KR" altLang="en-US" sz="700"/>
          </a:p>
          <a:p>
            <a:endParaRPr lang="en-US" altLang="ko-KR" sz="700">
              <a:latin typeface="+mn-ea"/>
              <a:sym typeface="Wingdings" panose="05000000000000000000" pitchFamily="2" charset="2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99390"/>
              </p:ext>
            </p:extLst>
          </p:nvPr>
        </p:nvGraphicFramePr>
        <p:xfrm>
          <a:off x="444660" y="2614213"/>
          <a:ext cx="5354638" cy="3646170"/>
        </p:xfrm>
        <a:graphic>
          <a:graphicData uri="http://schemas.openxmlformats.org/drawingml/2006/table">
            <a:tbl>
              <a:tblPr/>
              <a:tblGrid>
                <a:gridCol w="585487"/>
                <a:gridCol w="1589717"/>
                <a:gridCol w="1589717"/>
                <a:gridCol w="1589717"/>
              </a:tblGrid>
              <a:tr h="13278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General Perpose</a:t>
                      </a:r>
                      <a:r>
                        <a:rPr lang="en-US" sz="7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br>
                        <a:rPr lang="en-US" sz="70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범용</a:t>
                      </a:r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Business Critical</a:t>
                      </a:r>
                      <a:r>
                        <a:rPr lang="en-US" sz="7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br>
                        <a:rPr lang="en-US" sz="70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업무적 중요</a:t>
                      </a:r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Hyperscale</a:t>
                      </a:r>
                      <a:r>
                        <a:rPr lang="en-US" sz="7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br>
                        <a:rPr lang="en-US" sz="70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대규모</a:t>
                      </a:r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적합한 대상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예산 중심의 균형 잡힌 컴퓨팅 및 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스토리지 옵션</a:t>
                      </a:r>
                      <a:r>
                        <a:rPr lang="ko-KR" altLang="en-US" sz="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제공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트랜잭션 속도가 높고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IO 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대기시간이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낮은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OLTP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및 빠른 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장애조치</a:t>
                      </a:r>
                      <a:r>
                        <a:rPr lang="ko-KR" altLang="en-US" sz="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와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복원력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제공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대부분의 비즈니스 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워크로드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100TB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의 자동 스케일링 스토리지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유동적인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수직 및 수평 컴퓨팅 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스케일링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빠른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데이터 베이스 복원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컴퓨팅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[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프로비저닝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]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Gen4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1~24 vCores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Gen5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2~80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vCores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[Serverless]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Gen5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0.5-16 vCores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[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프로비저닝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]</a:t>
                      </a: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Gen4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1~24 vCores </a:t>
                      </a: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Gen5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2~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80 vCores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[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프로비저닝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]</a:t>
                      </a: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Gen4: 1~24 vCores </a:t>
                      </a: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Gen5: 2~ 80 vCores</a:t>
                      </a:r>
                      <a:endParaRPr lang="ko-KR" altLang="en-US" sz="600" smtClean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메모리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[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프로비저닝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]</a:t>
                      </a: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Gen4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vCore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당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7GB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Gen5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vCore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당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5.1GB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[Serverless]</a:t>
                      </a: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Gen5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VCore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당 최대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24gb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[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프로비저닝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]</a:t>
                      </a: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Gen4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vCore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당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7GB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Gen5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vCore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당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5.1GB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[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프로비저닝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]</a:t>
                      </a: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Gen4: vCore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당 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7GB </a:t>
                      </a: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Gen5: vCore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당 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5.1GB</a:t>
                      </a:r>
                      <a:endParaRPr lang="ko-KR" altLang="en-US" sz="600" smtClean="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스토리지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원격 저장소 사용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로컬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SSD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저장소 사용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필요에 따라 유연하게 증가하는 저장소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100TB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저장소 지원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I/O </a:t>
                      </a:r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처리량 </a:t>
                      </a:r>
                    </a:p>
                    <a:p>
                      <a:pPr algn="l"/>
                      <a:r>
                        <a:rPr lang="en-US" altLang="ko-KR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근사치</a:t>
                      </a:r>
                      <a:r>
                        <a:rPr lang="en-US" altLang="ko-KR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단일 데이터베이스 및 탄력적 풀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만의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vCore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당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500 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IOPS</a:t>
                      </a:r>
                    </a:p>
                    <a:p>
                      <a:pPr algn="l"/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되는 인스턴스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파일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크기에 따라 다름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만의 코어 당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5000 IOPS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최대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IOPS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Hyperscale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은 여러 수준에서 캐싱을 사용 하는 다중 계층 아키텍처이며 유효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IOPs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워크 로드에 따라 다름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가용성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복제본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읽기 확장 복제본 없음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 복제본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 읽기 크기 조정 복제본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영역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중복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HA 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고가용성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개의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읽기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쓰기 복제본 및 </a:t>
                      </a:r>
                      <a:endParaRPr lang="en-US" altLang="ko-KR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0-4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개의</a:t>
                      </a:r>
                      <a:r>
                        <a:rPr lang="en-US" altLang="ko-KR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읽기 확장 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복제본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백업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읽기 액세스 지역 중복 저장소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(RA-GRS), 7-35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기본적으로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RA-GRS, 7-35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기본적으로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Azure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원격 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저장소에 스냅샷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기반 </a:t>
                      </a:r>
                      <a:r>
                        <a:rPr lang="ko-KR" alt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백업 수행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64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In-Memory</a:t>
                      </a:r>
                      <a:endParaRPr 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지원되지 않음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지원됨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지원되지 않음</a:t>
                      </a:r>
                      <a:endParaRPr lang="ko-KR" alt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201780" y="1035137"/>
            <a:ext cx="2533650" cy="22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 비용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55441" y="1283196"/>
            <a:ext cx="5863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데이터베이스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또는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풀에 대한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Thick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프로비저닝된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사이즈에 대해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요금청구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프로비저닝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최대값이 안변하면 비용 고정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ko-KR" altLang="en-US" sz="800"/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백업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저장소는 인스턴스의 자동화된 백업과 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연결되어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있으며 동적으로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할당됨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ko-KR" altLang="en-US" sz="800"/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백업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보존 기간을 늘리면 인스턴스에서 소비하는 스토리지도 함께 자동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증가됨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ko-KR" altLang="en-US" sz="800"/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컴퓨팅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리소스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, I/O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및 데이터 및 로그 스토리지는 사용자정의 단일 데이터베이스 또는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Elastic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Pool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당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요금이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부과됨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백업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저장소는 각 데이터베이스에 따라 청구됨</a:t>
            </a:r>
            <a:endParaRPr lang="ko-KR" altLang="en-US" sz="800">
              <a:effectLst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01780" y="2591604"/>
            <a:ext cx="253365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자동 백업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55441" y="2839663"/>
            <a:ext cx="58632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800" smtClean="0"/>
              <a:t>기본 </a:t>
            </a:r>
            <a:r>
              <a:rPr lang="en-US" altLang="ko-KR" sz="800" smtClean="0"/>
              <a:t>7</a:t>
            </a:r>
            <a:r>
              <a:rPr lang="ko-KR" altLang="en-US" sz="800" smtClean="0"/>
              <a:t>일간의 </a:t>
            </a:r>
            <a:r>
              <a:rPr lang="en-US" altLang="ko-KR" sz="800" smtClean="0"/>
              <a:t>DB</a:t>
            </a:r>
            <a:r>
              <a:rPr lang="ko-KR" altLang="en-US" sz="800" smtClean="0"/>
              <a:t> </a:t>
            </a:r>
            <a:r>
              <a:rPr lang="ko-KR" altLang="en-US" sz="800"/>
              <a:t>자동 백업은 </a:t>
            </a:r>
            <a:r>
              <a:rPr lang="en-US" altLang="ko-KR" sz="800" smtClean="0"/>
              <a:t>RA-GRS </a:t>
            </a:r>
            <a:r>
              <a:rPr lang="ko-KR" altLang="en-US" sz="800"/>
              <a:t>표준 </a:t>
            </a:r>
            <a:r>
              <a:rPr lang="en-US" altLang="ko-KR" sz="800"/>
              <a:t>Blob </a:t>
            </a:r>
            <a:r>
              <a:rPr lang="ko-KR" altLang="en-US" sz="800"/>
              <a:t>저장소 계정에 </a:t>
            </a:r>
            <a:r>
              <a:rPr lang="ko-KR" altLang="en-US" sz="800" smtClean="0"/>
              <a:t>복사됨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매주 </a:t>
            </a:r>
            <a:r>
              <a:rPr lang="en-US" altLang="ko-KR" sz="800"/>
              <a:t>FULL</a:t>
            </a:r>
            <a:r>
              <a:rPr lang="ko-KR" altLang="en-US" sz="800" smtClean="0"/>
              <a:t>백업 수행되며</a:t>
            </a:r>
            <a:r>
              <a:rPr lang="en-US" altLang="ko-KR" sz="800" smtClean="0"/>
              <a:t>, </a:t>
            </a:r>
            <a:r>
              <a:rPr lang="ko-KR" altLang="en-US" sz="800"/>
              <a:t>일일 차등 </a:t>
            </a:r>
            <a:r>
              <a:rPr lang="ko-KR" altLang="en-US" sz="800" smtClean="0"/>
              <a:t>및 </a:t>
            </a:r>
            <a:r>
              <a:rPr lang="ko-KR" altLang="en-US" sz="800"/>
              <a:t>트랜잭션 로그 백업에 의해 </a:t>
            </a:r>
            <a:r>
              <a:rPr lang="ko-KR" altLang="en-US" sz="800" smtClean="0"/>
              <a:t>사용됨</a:t>
            </a:r>
            <a:r>
              <a:rPr lang="en-US" altLang="ko-KR" sz="800" smtClean="0"/>
              <a:t> (</a:t>
            </a:r>
            <a:r>
              <a:rPr lang="ko-KR" altLang="en-US" sz="800" smtClean="0"/>
              <a:t>트랜잭션 로그 백업 </a:t>
            </a:r>
            <a:r>
              <a:rPr lang="en-US" altLang="ko-KR" sz="800" smtClean="0"/>
              <a:t>5</a:t>
            </a:r>
            <a:r>
              <a:rPr lang="ko-KR" altLang="en-US" sz="800"/>
              <a:t>분마다 </a:t>
            </a:r>
            <a:r>
              <a:rPr lang="ko-KR" altLang="en-US" sz="800" smtClean="0"/>
              <a:t>수행</a:t>
            </a:r>
            <a:r>
              <a:rPr lang="en-US" altLang="ko-KR" sz="80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DB</a:t>
            </a:r>
            <a:r>
              <a:rPr lang="ko-KR" altLang="en-US" sz="800" smtClean="0"/>
              <a:t> </a:t>
            </a:r>
            <a:r>
              <a:rPr lang="ko-KR" altLang="en-US" sz="800"/>
              <a:t>크기의 </a:t>
            </a:r>
            <a:r>
              <a:rPr lang="en-US" altLang="ko-KR" sz="800"/>
              <a:t>100</a:t>
            </a:r>
            <a:r>
              <a:rPr lang="en-US" altLang="ko-KR" sz="800" smtClean="0"/>
              <a:t>% </a:t>
            </a:r>
            <a:r>
              <a:rPr lang="ko-KR" altLang="en-US" sz="800" smtClean="0"/>
              <a:t>에 </a:t>
            </a:r>
            <a:r>
              <a:rPr lang="ko-KR" altLang="en-US" sz="800"/>
              <a:t>해당하는 </a:t>
            </a:r>
            <a:r>
              <a:rPr lang="ko-KR" altLang="en-US" sz="800" smtClean="0"/>
              <a:t>저장소</a:t>
            </a:r>
            <a:r>
              <a:rPr lang="en-US" altLang="ko-KR" sz="800" smtClean="0"/>
              <a:t>(mdf/ldf)</a:t>
            </a:r>
            <a:r>
              <a:rPr lang="ko-KR" altLang="en-US" sz="800" smtClean="0"/>
              <a:t> 는 </a:t>
            </a:r>
            <a:r>
              <a:rPr lang="ko-KR" altLang="en-US" sz="800"/>
              <a:t>무상 제공되고 백업 저장소의 추가 소비는 매월 </a:t>
            </a:r>
            <a:r>
              <a:rPr lang="en-US" altLang="ko-KR" sz="800" smtClean="0"/>
              <a:t>GB </a:t>
            </a:r>
            <a:r>
              <a:rPr lang="ko-KR" altLang="en-US" sz="800" smtClean="0"/>
              <a:t>단위로 청구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</p:txBody>
      </p:sp>
      <p:sp>
        <p:nvSpPr>
          <p:cNvPr id="13" name="직사각형 12"/>
          <p:cNvSpPr/>
          <p:nvPr/>
        </p:nvSpPr>
        <p:spPr>
          <a:xfrm>
            <a:off x="6201780" y="3650617"/>
            <a:ext cx="253365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H/W Spec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55441" y="3898676"/>
            <a:ext cx="5863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smtClean="0"/>
              <a:t>Azure </a:t>
            </a:r>
            <a:r>
              <a:rPr lang="en-US" altLang="ko-KR" sz="800"/>
              <a:t>SQL </a:t>
            </a:r>
            <a:r>
              <a:rPr lang="en-US" altLang="ko-KR" sz="800" smtClean="0"/>
              <a:t>MI </a:t>
            </a:r>
            <a:r>
              <a:rPr lang="ko-KR" altLang="en-US" sz="800" smtClean="0"/>
              <a:t>는 </a:t>
            </a:r>
            <a:r>
              <a:rPr lang="en-US" altLang="ko-KR" sz="800"/>
              <a:t>Gen4 </a:t>
            </a:r>
            <a:r>
              <a:rPr lang="ko-KR" altLang="en-US" sz="800"/>
              <a:t>및 </a:t>
            </a:r>
            <a:r>
              <a:rPr lang="en-US" altLang="ko-KR" sz="800" smtClean="0"/>
              <a:t>Gen5</a:t>
            </a:r>
            <a:r>
              <a:rPr lang="ko-KR" altLang="en-US" sz="800" smtClean="0"/>
              <a:t> </a:t>
            </a:r>
            <a:r>
              <a:rPr lang="ko-KR" altLang="en-US" sz="800"/>
              <a:t>두 </a:t>
            </a:r>
            <a:r>
              <a:rPr lang="en-US" altLang="ko-KR" sz="800" smtClean="0"/>
              <a:t>H/W</a:t>
            </a:r>
            <a:r>
              <a:rPr lang="ko-KR" altLang="en-US" sz="800" smtClean="0"/>
              <a:t> </a:t>
            </a:r>
            <a:r>
              <a:rPr lang="ko-KR" altLang="en-US" sz="800"/>
              <a:t>세대에 배포할 수 있으며 서로 다른 </a:t>
            </a:r>
            <a:r>
              <a:rPr lang="en-US" altLang="ko-KR" sz="800" smtClean="0"/>
              <a:t>Spec </a:t>
            </a:r>
            <a:r>
              <a:rPr lang="ko-KR" altLang="en-US" sz="800" smtClean="0"/>
              <a:t>을 보유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Gen4 H/W </a:t>
            </a:r>
            <a:r>
              <a:rPr lang="ko-KR" altLang="en-US" sz="800" smtClean="0"/>
              <a:t>는 단계적 폐지중이며</a:t>
            </a:r>
            <a:r>
              <a:rPr lang="en-US" altLang="ko-KR" sz="800" smtClean="0"/>
              <a:t>,</a:t>
            </a:r>
            <a:r>
              <a:rPr lang="ko-KR" altLang="en-US" sz="800" smtClean="0"/>
              <a:t> </a:t>
            </a:r>
            <a:r>
              <a:rPr lang="ko-KR" altLang="en-US" sz="800"/>
              <a:t>새 배포에는 더 이상 사용할 수 없고 모든 신규 </a:t>
            </a:r>
            <a:r>
              <a:rPr lang="en-US" altLang="ko-KR" sz="800"/>
              <a:t>SQL </a:t>
            </a:r>
            <a:r>
              <a:rPr lang="en-US" altLang="ko-KR" sz="800" smtClean="0"/>
              <a:t>MI </a:t>
            </a:r>
            <a:r>
              <a:rPr lang="ko-KR" altLang="en-US" sz="800"/>
              <a:t>는 </a:t>
            </a:r>
            <a:r>
              <a:rPr lang="en-US" altLang="ko-KR" sz="800"/>
              <a:t>Gen5 </a:t>
            </a:r>
            <a:r>
              <a:rPr lang="ko-KR" altLang="en-US" sz="800" smtClean="0"/>
              <a:t>에 </a:t>
            </a:r>
            <a:r>
              <a:rPr lang="ko-KR" altLang="en-US" sz="800"/>
              <a:t>배포해야함</a:t>
            </a:r>
            <a:endParaRPr lang="ko-KR" altLang="en-US" sz="800">
              <a:effectLst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85595"/>
              </p:ext>
            </p:extLst>
          </p:nvPr>
        </p:nvGraphicFramePr>
        <p:xfrm>
          <a:off x="6487610" y="4391888"/>
          <a:ext cx="5393802" cy="1920240"/>
        </p:xfrm>
        <a:graphic>
          <a:graphicData uri="http://schemas.openxmlformats.org/drawingml/2006/table">
            <a:tbl>
              <a:tblPr/>
              <a:tblGrid>
                <a:gridCol w="838796"/>
                <a:gridCol w="2277503"/>
                <a:gridCol w="2277503"/>
              </a:tblGrid>
              <a:tr h="18204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　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smtClean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ko-KR" altLang="en-US" sz="700" b="1" smtClean="0">
                          <a:solidFill>
                            <a:schemeClr val="bg1"/>
                          </a:solidFill>
                          <a:effectLst/>
                        </a:rPr>
                        <a:t>세대</a:t>
                      </a:r>
                      <a:endParaRPr lang="ko-KR" alt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1" smtClean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ko-KR" altLang="en-US" sz="700" b="1" smtClean="0">
                          <a:solidFill>
                            <a:schemeClr val="bg1"/>
                          </a:solidFill>
                          <a:effectLst/>
                        </a:rPr>
                        <a:t>세대</a:t>
                      </a:r>
                      <a:endParaRPr lang="ko-KR" alt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33172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H/W</a:t>
                      </a:r>
                      <a:endParaRPr 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Intel E5-2673 v3 (Haswell) 2.4-GHz </a:t>
                      </a:r>
                      <a:r>
                        <a:rPr 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processors</a:t>
                      </a:r>
                      <a:endParaRPr lang="en-US" sz="600">
                        <a:effectLst/>
                      </a:endParaRPr>
                    </a:p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attached SSD vCore = 1 PP (physical core</a:t>
                      </a:r>
                      <a:r>
                        <a:rPr 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  <a:p>
                      <a:pPr algn="l"/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Intel E5-2673 v4 (Broadwell) </a:t>
                      </a:r>
                      <a:r>
                        <a:rPr 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2.3-GHz</a:t>
                      </a:r>
                    </a:p>
                    <a:p>
                      <a:pPr algn="l"/>
                      <a:r>
                        <a:rPr 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Intel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SP-8160 (Skylake) </a:t>
                      </a:r>
                      <a:r>
                        <a:rPr 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processors</a:t>
                      </a:r>
                      <a:endParaRPr lang="en-US" sz="600">
                        <a:effectLst/>
                      </a:endParaRPr>
                    </a:p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fast NVMe SSD, vCore=1 LP (hyper-thread)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042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Number of vCores</a:t>
                      </a:r>
                      <a:endParaRPr 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8, 16, 24 vCores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4, 8, 16, 24, 32, 40, 64, 80 vCores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303">
                <a:tc rowSpan="2"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Max memory </a:t>
                      </a:r>
                      <a:endParaRPr lang="en-US" sz="700" b="1" i="0" u="none" strike="noStrike" smtClean="0">
                        <a:solidFill>
                          <a:schemeClr val="bg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en-US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(mem/core </a:t>
                      </a:r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ratio)</a:t>
                      </a:r>
                      <a:endParaRPr 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 GB per vCore 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5.1 GB per vCore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Add more vCores to get more memory.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Add more vCores to get more memory.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216">
                <a:tc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Max In-Memory </a:t>
                      </a:r>
                      <a:r>
                        <a:rPr lang="en-US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/>
                      </a:r>
                      <a:br>
                        <a:rPr lang="en-US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</a:br>
                      <a:r>
                        <a:rPr lang="en-US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OLTP </a:t>
                      </a:r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memory</a:t>
                      </a:r>
                      <a:endParaRPr 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Instance limit: 1-1.5 GB per vCore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Instance limit: 0.8 - 1.65 GB per vCore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303">
                <a:tc rowSpan="2">
                  <a:txBody>
                    <a:bodyPr/>
                    <a:lstStyle/>
                    <a:p>
                      <a:pPr algn="l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Max instance reserved storage</a:t>
                      </a:r>
                      <a:endParaRPr lang="en-US" sz="7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General Purpose: 8 TB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General Purpose: 8 TB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Business Critical: 1 TB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Business Critical 1 TB, 2 TB, or 4 TB depending </a:t>
                      </a:r>
                      <a:endParaRPr lang="en-US" sz="600" b="0" i="0" u="none" strike="noStrike" smtClean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algn="l"/>
                      <a:r>
                        <a:rPr lang="en-US" sz="600" b="0" i="0" u="none" strike="noStrike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on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the number of cores</a:t>
                      </a:r>
                      <a:endParaRPr lang="en-US" sz="6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21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02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별첨</a:t>
            </a:r>
            <a:r>
              <a:rPr lang="en-US" altLang="ko-KR" b="1" smtClean="0"/>
              <a:t>G. Azure SQL </a:t>
            </a:r>
            <a:r>
              <a:rPr lang="ko-KR" altLang="en-US" b="1" smtClean="0"/>
              <a:t>비용모델 </a:t>
            </a:r>
            <a:r>
              <a:rPr lang="en-US" altLang="ko-KR" b="1" smtClean="0"/>
              <a:t>– Serverless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1383" y="689374"/>
            <a:ext cx="5486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Serverless </a:t>
            </a:r>
            <a:r>
              <a:rPr lang="ko-KR" altLang="en-US" sz="1200" b="1" u="sng" smtClean="0"/>
              <a:t>모델 서비스 계층</a:t>
            </a:r>
            <a:endParaRPr lang="ko-KR" altLang="en-US" sz="1200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279400" y="1035137"/>
            <a:ext cx="253365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Serverless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모델의 특성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01780" y="1035137"/>
            <a:ext cx="253365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Auto Scailing</a:t>
            </a:r>
            <a:endParaRPr lang="en-US" altLang="ko-KR" sz="800" b="1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7980" y="1283196"/>
            <a:ext cx="59071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smtClean="0"/>
              <a:t>Azure SQL Single DB </a:t>
            </a:r>
            <a:r>
              <a:rPr lang="ko-KR" altLang="en-US" sz="800"/>
              <a:t>에 대한 </a:t>
            </a:r>
            <a:r>
              <a:rPr lang="ko-KR" altLang="en-US" sz="800" smtClean="0"/>
              <a:t>적용방식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en-US" altLang="ko-KR" sz="800"/>
              <a:t>Azure SQL Single DB </a:t>
            </a:r>
            <a:r>
              <a:rPr lang="ko-KR" altLang="en-US" sz="800" smtClean="0"/>
              <a:t>의 비활성 기간동안에는 스토리지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사용비만 </a:t>
            </a:r>
            <a:r>
              <a:rPr lang="ko-KR" altLang="en-US" sz="800"/>
              <a:t>청구되며 </a:t>
            </a:r>
            <a:r>
              <a:rPr lang="ko-KR" altLang="en-US" sz="800" smtClean="0"/>
              <a:t>자동으로 </a:t>
            </a:r>
            <a:r>
              <a:rPr lang="en-US" altLang="ko-KR" sz="800" smtClean="0"/>
              <a:t>DB pause, </a:t>
            </a:r>
            <a:r>
              <a:rPr lang="ko-KR" altLang="en-US" sz="800"/>
              <a:t>요청이 재개되면 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자동으로 </a:t>
            </a:r>
            <a:r>
              <a:rPr lang="en-US" altLang="ko-KR" sz="800" smtClean="0"/>
              <a:t>DB resume</a:t>
            </a:r>
            <a:r>
              <a:rPr lang="ko-KR" altLang="en-US" sz="800"/>
              <a:t> </a:t>
            </a:r>
            <a:r>
              <a:rPr lang="ko-KR" altLang="en-US" sz="800" smtClean="0"/>
              <a:t>동작함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자동 </a:t>
            </a:r>
            <a:r>
              <a:rPr lang="ko-KR" altLang="en-US" sz="800"/>
              <a:t>확장</a:t>
            </a:r>
            <a:r>
              <a:rPr lang="en-US" altLang="ko-KR" sz="800"/>
              <a:t>(auto scailing) </a:t>
            </a:r>
            <a:r>
              <a:rPr lang="ko-KR" altLang="en-US" sz="800"/>
              <a:t>및 자동 </a:t>
            </a:r>
            <a:r>
              <a:rPr lang="ko-KR" altLang="en-US" sz="800" smtClean="0"/>
              <a:t>일시중지 설정으로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성능 </a:t>
            </a:r>
            <a:r>
              <a:rPr lang="ko-KR" altLang="en-US" sz="800"/>
              <a:t>최적화 환경 구성 및 컴퓨팅 비용 </a:t>
            </a:r>
            <a:r>
              <a:rPr lang="ko-KR" altLang="en-US" sz="800" smtClean="0"/>
              <a:t>절감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>
              <a:effectLst/>
            </a:endParaRPr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Azure SQL MI </a:t>
            </a:r>
            <a:r>
              <a:rPr lang="ko-KR" altLang="en-US" sz="800" smtClean="0"/>
              <a:t>는 </a:t>
            </a:r>
            <a:r>
              <a:rPr lang="en-US" altLang="ko-KR" sz="800" smtClean="0"/>
              <a:t>Serverless </a:t>
            </a:r>
            <a:r>
              <a:rPr lang="ko-KR" altLang="en-US" sz="800" smtClean="0"/>
              <a:t>비용 모델 지원하지 않음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>
              <a:effectLst/>
            </a:endParaRPr>
          </a:p>
          <a:p>
            <a:pPr marL="171450" indent="-171450">
              <a:buFontTx/>
              <a:buChar char="-"/>
            </a:pPr>
            <a:r>
              <a:rPr lang="en-US" altLang="ko-KR" sz="800"/>
              <a:t>Serverless DB</a:t>
            </a:r>
            <a:r>
              <a:rPr lang="ko-KR" altLang="en-US" sz="800"/>
              <a:t> 비용 </a:t>
            </a:r>
            <a:r>
              <a:rPr lang="en-US" altLang="ko-KR" sz="800"/>
              <a:t>= </a:t>
            </a:r>
            <a:r>
              <a:rPr lang="ko-KR" altLang="en-US" sz="800"/>
              <a:t>컴퓨팅</a:t>
            </a:r>
            <a:r>
              <a:rPr lang="en-US" altLang="ko-KR" sz="800"/>
              <a:t>(vCore) + </a:t>
            </a:r>
            <a:r>
              <a:rPr lang="ko-KR" altLang="en-US" sz="800" smtClean="0"/>
              <a:t>스토리지</a:t>
            </a:r>
            <a:endParaRPr lang="en-US" altLang="ko-KR" sz="800"/>
          </a:p>
        </p:txBody>
      </p:sp>
      <p:pic>
        <p:nvPicPr>
          <p:cNvPr id="1026" name="Picture 2" descr="C:\Users\서윤아빠\AppData\Local\Temp\DambiNote\dmb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422" y="1275203"/>
            <a:ext cx="2601082" cy="157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79399" y="2897018"/>
            <a:ext cx="2926787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Serverless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비용모델의 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Single DB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특성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7980" y="3145077"/>
            <a:ext cx="59071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800" smtClean="0"/>
              <a:t>최소</a:t>
            </a:r>
            <a:r>
              <a:rPr lang="en-US" altLang="ko-KR" sz="800" smtClean="0"/>
              <a:t>, </a:t>
            </a:r>
            <a:r>
              <a:rPr lang="ko-KR" altLang="en-US" sz="800" smtClean="0"/>
              <a:t>최대 </a:t>
            </a:r>
            <a:r>
              <a:rPr lang="en-US" altLang="ko-KR" sz="800"/>
              <a:t>vCores </a:t>
            </a:r>
            <a:r>
              <a:rPr lang="ko-KR" altLang="en-US" sz="800" smtClean="0"/>
              <a:t>할당량 설정을 </a:t>
            </a:r>
            <a:r>
              <a:rPr lang="ko-KR" altLang="en-US" sz="800"/>
              <a:t>통해 </a:t>
            </a:r>
            <a:r>
              <a:rPr lang="en-US" altLang="ko-KR" sz="800" smtClean="0"/>
              <a:t>DB</a:t>
            </a:r>
            <a:r>
              <a:rPr lang="ko-KR" altLang="en-US" sz="800" smtClean="0"/>
              <a:t>의 컴퓨팅 </a:t>
            </a:r>
            <a:r>
              <a:rPr lang="ko-KR" altLang="en-US" sz="800"/>
              <a:t>용량 범위를 </a:t>
            </a:r>
            <a:r>
              <a:rPr lang="ko-KR" altLang="en-US" sz="800" smtClean="0"/>
              <a:t>정의 </a:t>
            </a:r>
            <a:r>
              <a:rPr lang="en-US" altLang="ko-KR" sz="800" smtClean="0"/>
              <a:t>(</a:t>
            </a:r>
            <a:r>
              <a:rPr lang="ko-KR" altLang="en-US" sz="800" smtClean="0"/>
              <a:t>메모리 </a:t>
            </a:r>
            <a:r>
              <a:rPr lang="ko-KR" altLang="en-US" sz="800"/>
              <a:t>및 </a:t>
            </a:r>
            <a:r>
              <a:rPr lang="en-US" altLang="ko-KR" sz="800"/>
              <a:t>I/O </a:t>
            </a:r>
            <a:r>
              <a:rPr lang="ko-KR" altLang="en-US" sz="800"/>
              <a:t>제한은 지정된 </a:t>
            </a:r>
            <a:r>
              <a:rPr lang="en-US" altLang="ko-KR" sz="800"/>
              <a:t>vCore </a:t>
            </a:r>
            <a:r>
              <a:rPr lang="ko-KR" altLang="en-US" sz="800" smtClean="0"/>
              <a:t>에 비례</a:t>
            </a:r>
            <a:r>
              <a:rPr lang="en-US" altLang="ko-KR" sz="80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Autopause </a:t>
            </a:r>
            <a:r>
              <a:rPr lang="en-US" altLang="ko-KR" sz="800"/>
              <a:t>delay</a:t>
            </a:r>
            <a:r>
              <a:rPr lang="ko-KR" altLang="en-US" sz="800"/>
              <a:t>는 </a:t>
            </a:r>
            <a:r>
              <a:rPr lang="en-US" altLang="ko-KR" sz="800" smtClean="0"/>
              <a:t>DB</a:t>
            </a:r>
            <a:r>
              <a:rPr lang="ko-KR" altLang="en-US" sz="800" smtClean="0"/>
              <a:t>를 자동 </a:t>
            </a:r>
            <a:r>
              <a:rPr lang="en-US" altLang="ko-KR" sz="800" smtClean="0"/>
              <a:t>pause</a:t>
            </a:r>
            <a:r>
              <a:rPr lang="ko-KR" altLang="en-US" sz="800" smtClean="0"/>
              <a:t> 하기전 </a:t>
            </a:r>
            <a:r>
              <a:rPr lang="ko-KR" altLang="en-US" sz="800"/>
              <a:t>비활성 상태로 유지 해야하는 기간을 </a:t>
            </a:r>
            <a:r>
              <a:rPr lang="ko-KR" altLang="en-US" sz="800" smtClean="0"/>
              <a:t>정의 </a:t>
            </a:r>
            <a:r>
              <a:rPr lang="en-US" altLang="ko-KR" sz="800" smtClean="0"/>
              <a:t>(</a:t>
            </a:r>
            <a:r>
              <a:rPr lang="en-US" altLang="ko-KR" sz="800"/>
              <a:t>Autopause </a:t>
            </a:r>
            <a:r>
              <a:rPr lang="ko-KR" altLang="en-US" sz="800" smtClean="0"/>
              <a:t>비활성화 가능</a:t>
            </a:r>
            <a:r>
              <a:rPr lang="en-US" altLang="ko-KR" sz="80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pause </a:t>
            </a:r>
            <a:r>
              <a:rPr lang="ko-KR" altLang="en-US" sz="800" smtClean="0"/>
              <a:t>된 </a:t>
            </a:r>
            <a:r>
              <a:rPr lang="en-US" altLang="ko-KR" sz="800" smtClean="0"/>
              <a:t>DB</a:t>
            </a:r>
            <a:r>
              <a:rPr lang="ko-KR" altLang="en-US" sz="800" smtClean="0"/>
              <a:t>는 로그인 </a:t>
            </a:r>
            <a:r>
              <a:rPr lang="ko-KR" altLang="en-US" sz="800"/>
              <a:t>또는 다른 </a:t>
            </a:r>
            <a:r>
              <a:rPr lang="ko-KR" altLang="en-US" sz="800" smtClean="0"/>
              <a:t>작업 발생시 자동 </a:t>
            </a:r>
            <a:r>
              <a:rPr lang="en-US" altLang="ko-KR" sz="800" smtClean="0"/>
              <a:t>resume </a:t>
            </a:r>
            <a:r>
              <a:rPr lang="ko-KR" altLang="en-US" sz="800" smtClean="0"/>
              <a:t>기동됨 </a:t>
            </a:r>
            <a:r>
              <a:rPr lang="en-US" altLang="ko-KR" sz="800" smtClean="0"/>
              <a:t>(autoresume </a:t>
            </a:r>
            <a:r>
              <a:rPr lang="ko-KR" altLang="en-US" sz="800" smtClean="0"/>
              <a:t>약 </a:t>
            </a:r>
            <a:r>
              <a:rPr lang="en-US" altLang="ko-KR" sz="800"/>
              <a:t>1</a:t>
            </a:r>
            <a:r>
              <a:rPr lang="ko-KR" altLang="en-US" sz="800"/>
              <a:t>분</a:t>
            </a:r>
            <a:r>
              <a:rPr lang="en-US" altLang="ko-KR" sz="800"/>
              <a:t>, </a:t>
            </a:r>
            <a:r>
              <a:rPr lang="en-US" altLang="ko-KR" sz="800" smtClean="0"/>
              <a:t>autopause </a:t>
            </a:r>
            <a:r>
              <a:rPr lang="ko-KR" altLang="en-US" sz="800" smtClean="0"/>
              <a:t>약 </a:t>
            </a:r>
            <a:r>
              <a:rPr lang="en-US" altLang="ko-KR" sz="800"/>
              <a:t>1~10</a:t>
            </a:r>
            <a:r>
              <a:rPr lang="ko-KR" altLang="en-US" sz="800"/>
              <a:t>분가량 </a:t>
            </a:r>
            <a:r>
              <a:rPr lang="ko-KR" altLang="en-US" sz="800" smtClean="0"/>
              <a:t>소요</a:t>
            </a:r>
            <a:r>
              <a:rPr lang="en-US" altLang="ko-KR" sz="800" smtClean="0"/>
              <a:t>)</a:t>
            </a:r>
          </a:p>
          <a:p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컴퓨팅 </a:t>
            </a:r>
            <a:r>
              <a:rPr lang="ko-KR" altLang="en-US" sz="800"/>
              <a:t>사용량이 사전구성된 최소</a:t>
            </a:r>
            <a:r>
              <a:rPr lang="en-US" altLang="ko-KR" sz="800"/>
              <a:t>~</a:t>
            </a:r>
            <a:r>
              <a:rPr lang="ko-KR" altLang="en-US" sz="800"/>
              <a:t>최대 </a:t>
            </a:r>
            <a:r>
              <a:rPr lang="ko-KR" altLang="en-US" sz="800" smtClean="0"/>
              <a:t>한계</a:t>
            </a:r>
            <a:r>
              <a:rPr lang="ko-KR" altLang="en-US" sz="800"/>
              <a:t>점</a:t>
            </a:r>
            <a:r>
              <a:rPr lang="ko-KR" altLang="en-US" sz="800" smtClean="0"/>
              <a:t> </a:t>
            </a:r>
            <a:r>
              <a:rPr lang="ko-KR" altLang="en-US" sz="800"/>
              <a:t>사이인 경우 </a:t>
            </a:r>
            <a:r>
              <a:rPr lang="ko-KR" altLang="en-US" sz="800" smtClean="0"/>
              <a:t>컴퓨팅 </a:t>
            </a:r>
            <a:r>
              <a:rPr lang="ko-KR" altLang="en-US" sz="800"/>
              <a:t>비용은 사용된 </a:t>
            </a:r>
            <a:r>
              <a:rPr lang="en-US" altLang="ko-KR" sz="800"/>
              <a:t>vCore </a:t>
            </a:r>
            <a:r>
              <a:rPr lang="ko-KR" altLang="en-US" sz="800"/>
              <a:t>및 </a:t>
            </a:r>
            <a:r>
              <a:rPr lang="ko-KR" altLang="en-US" sz="800" smtClean="0"/>
              <a:t>메모리 </a:t>
            </a:r>
            <a:r>
              <a:rPr lang="ko-KR" altLang="en-US" sz="800"/>
              <a:t>기반으로 </a:t>
            </a:r>
            <a:r>
              <a:rPr lang="ko-KR" altLang="en-US" sz="800" smtClean="0"/>
              <a:t>산정됨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컴퓨팅 </a:t>
            </a:r>
            <a:r>
              <a:rPr lang="ko-KR" altLang="en-US" sz="800"/>
              <a:t>사용량이 사전구성된 최소치 미만인 경우 컴퓨팅 비용은 구성된 최소 </a:t>
            </a:r>
            <a:r>
              <a:rPr lang="en-US" altLang="ko-KR" sz="800"/>
              <a:t>vCore </a:t>
            </a:r>
            <a:r>
              <a:rPr lang="ko-KR" altLang="en-US" sz="800"/>
              <a:t>및 최소 </a:t>
            </a:r>
            <a:r>
              <a:rPr lang="ko-KR" altLang="en-US" sz="800" smtClean="0"/>
              <a:t>메모리 </a:t>
            </a:r>
            <a:r>
              <a:rPr lang="ko-KR" altLang="en-US" sz="800"/>
              <a:t>기준으로 </a:t>
            </a:r>
            <a:r>
              <a:rPr lang="ko-KR" altLang="en-US" sz="800" smtClean="0"/>
              <a:t>산정됨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DB</a:t>
            </a:r>
            <a:r>
              <a:rPr lang="ko-KR" altLang="en-US" sz="800" smtClean="0"/>
              <a:t>가 </a:t>
            </a:r>
            <a:r>
              <a:rPr lang="en-US" altLang="ko-KR" sz="800" smtClean="0"/>
              <a:t>pause</a:t>
            </a:r>
            <a:r>
              <a:rPr lang="ko-KR" altLang="en-US" sz="800" smtClean="0"/>
              <a:t>도면 </a:t>
            </a:r>
            <a:r>
              <a:rPr lang="ko-KR" altLang="en-US" sz="800"/>
              <a:t>컴퓨팅 비용은 </a:t>
            </a:r>
            <a:r>
              <a:rPr lang="en-US" altLang="ko-KR" sz="800" smtClean="0"/>
              <a:t>0, </a:t>
            </a:r>
            <a:r>
              <a:rPr lang="ko-KR" altLang="en-US" sz="800" smtClean="0"/>
              <a:t>스토리지 </a:t>
            </a:r>
            <a:r>
              <a:rPr lang="ko-KR" altLang="en-US" sz="800"/>
              <a:t>비용만 </a:t>
            </a:r>
            <a:r>
              <a:rPr lang="ko-KR" altLang="en-US" sz="800" smtClean="0"/>
              <a:t>발생</a:t>
            </a:r>
            <a:endParaRPr lang="en-US" altLang="ko-KR" sz="800"/>
          </a:p>
        </p:txBody>
      </p:sp>
      <p:sp>
        <p:nvSpPr>
          <p:cNvPr id="13" name="직사각형 12"/>
          <p:cNvSpPr/>
          <p:nvPr/>
        </p:nvSpPr>
        <p:spPr>
          <a:xfrm>
            <a:off x="279398" y="4633588"/>
            <a:ext cx="2926787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Serverless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컴퓨팅 모델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 vs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프로비저닝 컴퓨팅 모델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9642"/>
              </p:ext>
            </p:extLst>
          </p:nvPr>
        </p:nvGraphicFramePr>
        <p:xfrm>
          <a:off x="491441" y="4903475"/>
          <a:ext cx="5166410" cy="1426497"/>
        </p:xfrm>
        <a:graphic>
          <a:graphicData uri="http://schemas.openxmlformats.org/drawingml/2006/table">
            <a:tbl>
              <a:tblPr/>
              <a:tblGrid>
                <a:gridCol w="803434"/>
                <a:gridCol w="2181488"/>
                <a:gridCol w="2181488"/>
              </a:tblGrid>
              <a:tr h="14769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서버리스 컴퓨팅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프로비저닝된 컴퓨팅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0374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</a:t>
                      </a:r>
                      <a:r>
                        <a:rPr lang="en-US" altLang="ko-KR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사용패턴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시간이 지남에 따라 평균 컴퓨팅 활용도가 낮아 간헐적이고 예측할 수없는 사용량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시간이 지남에 따라 평균 컴퓨팅 사용률이 높은 </a:t>
                      </a:r>
                      <a:endParaRPr lang="en-US" altLang="ko-KR" sz="700" b="0" i="0" u="none" strike="noStrike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 사용패턴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탄력적 풀을 사용하는 여러 </a:t>
                      </a:r>
                      <a:endParaRPr lang="en-US" altLang="ko-KR" sz="700" b="0" i="0" u="none" strike="noStrike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9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관리 작업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적음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많음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9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컴퓨팅 크기 조정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69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컴퓨팅 응답성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비활성 기간 후 </a:t>
                      </a:r>
                      <a:r>
                        <a:rPr lang="ko-KR" altLang="en-US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낮음 </a:t>
                      </a:r>
                      <a:r>
                        <a:rPr lang="en-US" altLang="ko-KR" sz="7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(resume</a:t>
                      </a:r>
                      <a:r>
                        <a:rPr lang="en-US" altLang="ko-KR" sz="7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소요시간 감안</a:t>
                      </a:r>
                      <a:r>
                        <a:rPr lang="en-US" altLang="ko-KR" sz="7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즉시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87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청구 세분성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초당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시간당</a:t>
                      </a:r>
                      <a:endParaRPr lang="ko-KR" altLang="en-US" sz="700">
                        <a:effectLst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6255120" y="1279351"/>
            <a:ext cx="57463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800" smtClean="0"/>
              <a:t>응답성 조정</a:t>
            </a:r>
            <a:endParaRPr lang="en-US" altLang="ko-KR" sz="800" smtClean="0"/>
          </a:p>
          <a:p>
            <a:pPr marL="228600" indent="-228600">
              <a:buAutoNum type="arabicParenR"/>
            </a:pPr>
            <a:endParaRPr lang="ko-KR" altLang="en-US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일반적으로 </a:t>
            </a:r>
            <a:r>
              <a:rPr lang="en-US" altLang="ko-KR" sz="800" smtClean="0"/>
              <a:t>Serverless DB</a:t>
            </a:r>
            <a:r>
              <a:rPr lang="ko-KR" altLang="en-US" sz="800" smtClean="0"/>
              <a:t>는 </a:t>
            </a:r>
            <a:r>
              <a:rPr lang="ko-KR" altLang="en-US" sz="800"/>
              <a:t>최대 </a:t>
            </a:r>
            <a:r>
              <a:rPr lang="en-US" altLang="ko-KR" sz="800"/>
              <a:t>vCores </a:t>
            </a:r>
            <a:r>
              <a:rPr lang="ko-KR" altLang="en-US" sz="800" smtClean="0"/>
              <a:t>설정한도 </a:t>
            </a:r>
            <a:r>
              <a:rPr lang="ko-KR" altLang="en-US" sz="800"/>
              <a:t>내에서 요청된 </a:t>
            </a:r>
            <a:r>
              <a:rPr lang="ko-KR" altLang="en-US" sz="800" smtClean="0"/>
              <a:t>컴퓨팅을 </a:t>
            </a:r>
            <a:r>
              <a:rPr lang="ko-KR" altLang="en-US" sz="800"/>
              <a:t>중단하지 않고 </a:t>
            </a:r>
            <a:r>
              <a:rPr lang="ko-KR" altLang="en-US" sz="800" smtClean="0"/>
              <a:t>리소스 수요를 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충족할 </a:t>
            </a:r>
            <a:r>
              <a:rPr lang="ko-KR" altLang="en-US" sz="800"/>
              <a:t>수 있는 </a:t>
            </a:r>
            <a:r>
              <a:rPr lang="ko-KR" altLang="en-US" sz="800" smtClean="0"/>
              <a:t>용량을 </a:t>
            </a:r>
            <a:r>
              <a:rPr lang="ko-KR" altLang="en-US" sz="800"/>
              <a:t>갖춘 컴퓨터에서 </a:t>
            </a:r>
            <a:r>
              <a:rPr lang="ko-KR" altLang="en-US" sz="800" smtClean="0"/>
              <a:t>실행됨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다만 </a:t>
            </a:r>
            <a:r>
              <a:rPr lang="ko-KR" altLang="en-US" sz="800"/>
              <a:t>기기가 </a:t>
            </a:r>
            <a:r>
              <a:rPr lang="ko-KR" altLang="en-US" sz="800" smtClean="0"/>
              <a:t>수분 이내로 리소스 수요를 충족하지 못할 </a:t>
            </a:r>
            <a:r>
              <a:rPr lang="ko-KR" altLang="en-US" sz="800"/>
              <a:t>경우 </a:t>
            </a:r>
            <a:r>
              <a:rPr lang="ko-KR" altLang="en-US" sz="800" smtClean="0"/>
              <a:t>로드밸런싱이 </a:t>
            </a:r>
            <a:r>
              <a:rPr lang="ko-KR" altLang="en-US" sz="800"/>
              <a:t>자동으로 </a:t>
            </a:r>
            <a:r>
              <a:rPr lang="ko-KR" altLang="en-US" sz="800" smtClean="0"/>
              <a:t>발생함</a:t>
            </a:r>
            <a:endParaRPr lang="en-US" altLang="ko-KR" sz="800" smtClean="0"/>
          </a:p>
          <a:p>
            <a:r>
              <a:rPr lang="en-US" altLang="ko-KR" sz="800" smtClean="0"/>
              <a:t>    (</a:t>
            </a:r>
            <a:r>
              <a:rPr lang="ko-KR" altLang="en-US" sz="800" smtClean="0"/>
              <a:t>리소스 </a:t>
            </a:r>
            <a:r>
              <a:rPr lang="ko-KR" altLang="en-US" sz="800"/>
              <a:t>수요가 </a:t>
            </a:r>
            <a:r>
              <a:rPr lang="en-US" altLang="ko-KR" sz="800" smtClean="0"/>
              <a:t>4vCore </a:t>
            </a:r>
            <a:r>
              <a:rPr lang="ko-KR" altLang="en-US" sz="800" smtClean="0"/>
              <a:t>이지만 </a:t>
            </a:r>
            <a:r>
              <a:rPr lang="en-US" altLang="ko-KR" sz="800"/>
              <a:t>2vCore</a:t>
            </a:r>
            <a:r>
              <a:rPr lang="ko-KR" altLang="en-US" sz="800"/>
              <a:t>만 </a:t>
            </a:r>
            <a:r>
              <a:rPr lang="ko-KR" altLang="en-US" sz="800" smtClean="0"/>
              <a:t>사용가능한 경우</a:t>
            </a:r>
            <a:r>
              <a:rPr lang="en-US" altLang="ko-KR" sz="800" smtClean="0"/>
              <a:t>,</a:t>
            </a:r>
            <a:r>
              <a:rPr lang="ko-KR" altLang="en-US" sz="800" smtClean="0"/>
              <a:t> </a:t>
            </a:r>
            <a:r>
              <a:rPr lang="en-US" altLang="ko-KR" sz="800"/>
              <a:t>4vCore</a:t>
            </a:r>
            <a:r>
              <a:rPr lang="ko-KR" altLang="en-US" sz="800"/>
              <a:t>가 제공되기 </a:t>
            </a:r>
            <a:r>
              <a:rPr lang="ko-KR" altLang="en-US" sz="800" smtClean="0"/>
              <a:t>전 로드밸런싱에 수분정도 </a:t>
            </a:r>
            <a:r>
              <a:rPr lang="ko-KR" altLang="en-US" sz="800"/>
              <a:t>걸릴 수 </a:t>
            </a:r>
            <a:r>
              <a:rPr lang="ko-KR" altLang="en-US" sz="800" smtClean="0"/>
              <a:t>있음</a:t>
            </a:r>
            <a:r>
              <a:rPr lang="en-US" altLang="ko-KR" sz="800" smtClean="0"/>
              <a:t>)</a:t>
            </a:r>
          </a:p>
          <a:p>
            <a:endParaRPr lang="en-US" altLang="ko-KR" sz="800" smtClean="0"/>
          </a:p>
          <a:p>
            <a:endParaRPr lang="en-US" altLang="ko-KR" sz="800" b="1" smtClean="0"/>
          </a:p>
          <a:p>
            <a:pPr marL="228600" indent="-228600">
              <a:buFont typeface="+mj-lt"/>
              <a:buAutoNum type="arabicParenR" startAt="2"/>
            </a:pPr>
            <a:r>
              <a:rPr lang="ko-KR" altLang="en-US" sz="800" smtClean="0"/>
              <a:t>메모리 관리</a:t>
            </a:r>
            <a:endParaRPr lang="en-US" altLang="ko-KR" sz="800" smtClean="0"/>
          </a:p>
          <a:p>
            <a:endParaRPr lang="ko-KR" altLang="en-US" sz="800"/>
          </a:p>
          <a:p>
            <a:pPr marL="171450" indent="-171450">
              <a:buFontTx/>
              <a:buChar char="-"/>
            </a:pPr>
            <a:r>
              <a:rPr lang="en-US" altLang="ko-KR" sz="800"/>
              <a:t>Serverless DB </a:t>
            </a:r>
            <a:r>
              <a:rPr lang="ko-KR" altLang="en-US" sz="800" smtClean="0"/>
              <a:t>에 </a:t>
            </a:r>
            <a:r>
              <a:rPr lang="ko-KR" altLang="en-US" sz="800"/>
              <a:t>대한 메모리는 프로비저닝된 </a:t>
            </a:r>
            <a:r>
              <a:rPr lang="ko-KR" altLang="en-US" sz="800" smtClean="0"/>
              <a:t>컴퓨팅 모델의 </a:t>
            </a:r>
            <a:r>
              <a:rPr lang="en-US" altLang="ko-KR" sz="800" smtClean="0"/>
              <a:t>DB </a:t>
            </a:r>
            <a:r>
              <a:rPr lang="ko-KR" altLang="en-US" sz="800" smtClean="0"/>
              <a:t>보다 </a:t>
            </a:r>
            <a:r>
              <a:rPr lang="ko-KR" altLang="en-US" sz="800"/>
              <a:t>더 자주 </a:t>
            </a:r>
            <a:r>
              <a:rPr lang="ko-KR" altLang="en-US" sz="800" smtClean="0"/>
              <a:t>회수작업 발생함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Serverless</a:t>
            </a:r>
            <a:r>
              <a:rPr lang="ko-KR" altLang="en-US" sz="800" smtClean="0"/>
              <a:t>의 </a:t>
            </a:r>
            <a:r>
              <a:rPr lang="ko-KR" altLang="en-US" sz="800"/>
              <a:t>비용을 제어하는 </a:t>
            </a:r>
            <a:r>
              <a:rPr lang="ko-KR" altLang="en-US" sz="800" smtClean="0"/>
              <a:t>기본적인 동작 방식이나 빈번히 발생할 경우 오히려 성능에 </a:t>
            </a:r>
            <a:r>
              <a:rPr lang="ko-KR" altLang="en-US" sz="800"/>
              <a:t>영향을 줄 수 </a:t>
            </a:r>
            <a:r>
              <a:rPr lang="ko-KR" altLang="en-US" sz="800" smtClean="0"/>
              <a:t>있음</a:t>
            </a:r>
            <a:endParaRPr lang="ko-KR" altLang="en-US" sz="800"/>
          </a:p>
          <a:p>
            <a:endParaRPr lang="en-US" altLang="ko-KR" sz="800" smtClean="0"/>
          </a:p>
          <a:p>
            <a:endParaRPr lang="ko-KR" altLang="en-US" sz="800"/>
          </a:p>
          <a:p>
            <a:pPr marL="228600" indent="-228600">
              <a:buFont typeface="+mj-lt"/>
              <a:buAutoNum type="arabicParenR" startAt="3"/>
            </a:pPr>
            <a:r>
              <a:rPr lang="ko-KR" altLang="en-US" sz="800" smtClean="0"/>
              <a:t>캐시 재사용</a:t>
            </a:r>
            <a:endParaRPr lang="en-US" altLang="ko-KR" sz="800" smtClean="0"/>
          </a:p>
          <a:p>
            <a:endParaRPr lang="ko-KR" altLang="en-US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프로비저닝 </a:t>
            </a:r>
            <a:r>
              <a:rPr lang="ko-KR" altLang="en-US" sz="800"/>
              <a:t>컴퓨팅 </a:t>
            </a:r>
            <a:r>
              <a:rPr lang="ko-KR" altLang="en-US" sz="800" smtClean="0"/>
              <a:t>모델과 </a:t>
            </a:r>
            <a:r>
              <a:rPr lang="ko-KR" altLang="en-US" sz="800"/>
              <a:t>달리 </a:t>
            </a:r>
            <a:r>
              <a:rPr lang="en-US" altLang="ko-KR" sz="800" smtClean="0"/>
              <a:t>Serverless </a:t>
            </a:r>
            <a:r>
              <a:rPr lang="ko-KR" altLang="en-US" sz="800" smtClean="0"/>
              <a:t>에서는 </a:t>
            </a:r>
            <a:r>
              <a:rPr lang="en-US" altLang="ko-KR" sz="800"/>
              <a:t>CPU </a:t>
            </a:r>
            <a:r>
              <a:rPr lang="ko-KR" altLang="en-US" sz="800"/>
              <a:t>또는 캐시 사용률이 낮을 </a:t>
            </a:r>
            <a:r>
              <a:rPr lang="ko-KR" altLang="en-US" sz="800" smtClean="0"/>
              <a:t>경우 </a:t>
            </a:r>
            <a:r>
              <a:rPr lang="en-US" altLang="ko-KR" sz="800"/>
              <a:t>SQL </a:t>
            </a:r>
            <a:r>
              <a:rPr lang="ko-KR" altLang="en-US" sz="800"/>
              <a:t>캐시 </a:t>
            </a:r>
            <a:r>
              <a:rPr lang="ko-KR" altLang="en-US" sz="800" smtClean="0"/>
              <a:t>메모리 자동 회수됨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가장 최근 </a:t>
            </a:r>
            <a:r>
              <a:rPr lang="ko-KR" altLang="en-US" sz="800"/>
              <a:t>사용한 캐시 </a:t>
            </a:r>
            <a:r>
              <a:rPr lang="ko-KR" altLang="en-US" sz="800" smtClean="0"/>
              <a:t>오브젝트의 </a:t>
            </a:r>
            <a:r>
              <a:rPr lang="ko-KR" altLang="en-US" sz="800"/>
              <a:t>전체 크기가 </a:t>
            </a:r>
            <a:r>
              <a:rPr lang="ko-KR" altLang="en-US" sz="800" smtClean="0"/>
              <a:t>일정기간 </a:t>
            </a:r>
            <a:r>
              <a:rPr lang="ko-KR" altLang="en-US" sz="800"/>
              <a:t>임계값 이하로 떨어지면 캐시 사용률이 낮은 것으로 </a:t>
            </a:r>
            <a:r>
              <a:rPr lang="ko-KR" altLang="en-US" sz="800" smtClean="0"/>
              <a:t>간주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캐시 재사용 발생시 </a:t>
            </a:r>
            <a:r>
              <a:rPr lang="ko-KR" altLang="en-US" sz="800"/>
              <a:t>대상 캐시 크기가 이전 크기의 일부로 </a:t>
            </a:r>
            <a:r>
              <a:rPr lang="ko-KR" altLang="en-US" sz="800" smtClean="0"/>
              <a:t>점진적 감소</a:t>
            </a:r>
            <a:r>
              <a:rPr lang="en-US" altLang="ko-KR" sz="800" smtClean="0"/>
              <a:t>,</a:t>
            </a:r>
            <a:r>
              <a:rPr lang="ko-KR" altLang="en-US" sz="800" smtClean="0"/>
              <a:t> </a:t>
            </a:r>
            <a:r>
              <a:rPr lang="ko-KR" altLang="en-US" sz="800"/>
              <a:t>사용량이 </a:t>
            </a:r>
            <a:r>
              <a:rPr lang="ko-KR" altLang="en-US" sz="800" smtClean="0"/>
              <a:t>계속 낮은 경우 회수 지속됨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캐시 재사용 벌생시 </a:t>
            </a:r>
            <a:r>
              <a:rPr lang="ko-KR" altLang="en-US" sz="800"/>
              <a:t>제거할 </a:t>
            </a:r>
            <a:r>
              <a:rPr lang="ko-KR" altLang="en-US" sz="800" smtClean="0"/>
              <a:t>캐시 오브젝트를 </a:t>
            </a:r>
            <a:r>
              <a:rPr lang="ko-KR" altLang="en-US" sz="800"/>
              <a:t>선택하는 정책은 프로비저닝된 컴퓨팅 데이터베이스와 </a:t>
            </a:r>
            <a:r>
              <a:rPr lang="ko-KR" altLang="en-US" sz="800" smtClean="0"/>
              <a:t>동일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캐시 </a:t>
            </a:r>
            <a:r>
              <a:rPr lang="ko-KR" altLang="en-US" sz="800"/>
              <a:t>크기는 구성할 수 있는 최소 </a:t>
            </a:r>
            <a:r>
              <a:rPr lang="en-US" altLang="ko-KR" sz="800"/>
              <a:t>vCore</a:t>
            </a:r>
            <a:r>
              <a:rPr lang="ko-KR" altLang="en-US" sz="800"/>
              <a:t>에 정의된 최소 메모리 한도 아래로 줄어들지 </a:t>
            </a:r>
            <a:r>
              <a:rPr lang="ko-KR" altLang="en-US" sz="800" smtClean="0"/>
              <a:t>않음</a:t>
            </a:r>
            <a:endParaRPr lang="en-US" altLang="ko-KR" sz="800" smtClean="0"/>
          </a:p>
          <a:p>
            <a:r>
              <a:rPr lang="ko-KR" altLang="en-US" sz="800"/>
              <a:t>       </a:t>
            </a:r>
            <a:endParaRPr lang="ko-KR" altLang="en-US" sz="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93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45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별첨</a:t>
            </a:r>
            <a:r>
              <a:rPr lang="en-US" altLang="ko-KR" b="1" smtClean="0"/>
              <a:t>H. Azure SQL </a:t>
            </a:r>
            <a:r>
              <a:rPr lang="ko-KR" altLang="en-US" b="1" smtClean="0"/>
              <a:t>비용모델 </a:t>
            </a:r>
            <a:r>
              <a:rPr lang="en-US" altLang="ko-KR" b="1" smtClean="0"/>
              <a:t>– </a:t>
            </a:r>
            <a:r>
              <a:rPr lang="ko-KR" altLang="en-US" b="1" smtClean="0"/>
              <a:t>아키텍처 고려사항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1384" y="689374"/>
            <a:ext cx="4655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비용 모델에따른 </a:t>
            </a:r>
            <a:r>
              <a:rPr lang="en-US" altLang="ko-KR" sz="1200" b="1" u="sng" smtClean="0"/>
              <a:t>PaaS </a:t>
            </a:r>
            <a:r>
              <a:rPr lang="en-US" altLang="ko-KR" sz="1200" b="1" u="sng"/>
              <a:t>DB </a:t>
            </a:r>
            <a:r>
              <a:rPr lang="en-US" altLang="ko-KR" sz="1200" b="1" u="sng" smtClean="0"/>
              <a:t>(SQL MI, </a:t>
            </a:r>
            <a:r>
              <a:rPr lang="en-US" altLang="ko-KR" sz="1200" b="1" u="sng"/>
              <a:t>Single </a:t>
            </a:r>
            <a:r>
              <a:rPr lang="en-US" altLang="ko-KR" sz="1200" b="1" u="sng" smtClean="0"/>
              <a:t>DB) </a:t>
            </a:r>
            <a:r>
              <a:rPr lang="ko-KR" altLang="en-US" sz="1200" b="1" u="sng" smtClean="0"/>
              <a:t>아키텍처</a:t>
            </a:r>
            <a:endParaRPr lang="ko-KR" altLang="en-US" sz="1200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355600" y="1257387"/>
            <a:ext cx="2533650" cy="22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1)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컴퓨팅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(Stateless Layer)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5598" y="3994237"/>
            <a:ext cx="25336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800" b="1"/>
              <a:t>vCore </a:t>
            </a:r>
            <a:r>
              <a:rPr lang="ko-KR" altLang="en-US" sz="800" b="1"/>
              <a:t>모델의 </a:t>
            </a:r>
            <a:r>
              <a:rPr lang="en-US" altLang="ko-KR" sz="800" b="1"/>
              <a:t>Hyperscale </a:t>
            </a:r>
            <a:r>
              <a:rPr lang="ko-KR" altLang="en-US" sz="800" b="1" smtClean="0"/>
              <a:t>서비스계층</a:t>
            </a:r>
            <a:endParaRPr lang="ko-KR" altLang="en-US" sz="800">
              <a:effectLst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4180" y="1448296"/>
            <a:ext cx="5557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smtClean="0"/>
              <a:t>sqlservr.exe </a:t>
            </a:r>
            <a:r>
              <a:rPr lang="ko-KR" altLang="en-US" sz="800"/>
              <a:t>프로세스를 실행하고 캐시된 데이터</a:t>
            </a:r>
            <a:r>
              <a:rPr lang="en-US" altLang="ko-KR" sz="800"/>
              <a:t>(</a:t>
            </a:r>
            <a:r>
              <a:rPr lang="ko-KR" altLang="en-US" sz="800"/>
              <a:t>플랜캐시</a:t>
            </a:r>
            <a:r>
              <a:rPr lang="en-US" altLang="ko-KR" sz="800"/>
              <a:t>, </a:t>
            </a:r>
            <a:r>
              <a:rPr lang="ko-KR" altLang="en-US" sz="800"/>
              <a:t>버퍼풀 등</a:t>
            </a:r>
            <a:r>
              <a:rPr lang="en-US" altLang="ko-KR" sz="800"/>
              <a:t>) </a:t>
            </a:r>
            <a:r>
              <a:rPr lang="ko-KR" altLang="en-US" sz="800"/>
              <a:t>만 포함하는 </a:t>
            </a:r>
            <a:r>
              <a:rPr lang="en-US" altLang="ko-KR" sz="800"/>
              <a:t>CPU/Memory </a:t>
            </a:r>
            <a:r>
              <a:rPr lang="ko-KR" altLang="en-US" sz="800" smtClean="0"/>
              <a:t>계층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프로세스 </a:t>
            </a:r>
            <a:r>
              <a:rPr lang="ko-KR" altLang="en-US" sz="800"/>
              <a:t>초기화</a:t>
            </a:r>
            <a:r>
              <a:rPr lang="en-US" altLang="ko-KR" sz="800"/>
              <a:t>, </a:t>
            </a:r>
            <a:r>
              <a:rPr lang="ko-KR" altLang="en-US" sz="800"/>
              <a:t>노드 상태 제어하며 필요한 경우 </a:t>
            </a:r>
            <a:r>
              <a:rPr lang="en-US" altLang="ko-KR" sz="800"/>
              <a:t>Azure Fabric Service </a:t>
            </a:r>
            <a:r>
              <a:rPr lang="ko-KR" altLang="en-US" sz="800" smtClean="0"/>
              <a:t>에 </a:t>
            </a:r>
            <a:r>
              <a:rPr lang="ko-KR" altLang="en-US" sz="800"/>
              <a:t>의해 다른 </a:t>
            </a:r>
            <a:r>
              <a:rPr lang="en-US" altLang="ko-KR" sz="800"/>
              <a:t>AZ</a:t>
            </a:r>
            <a:r>
              <a:rPr lang="ko-KR" altLang="en-US" sz="800"/>
              <a:t>로 장애조치 </a:t>
            </a:r>
            <a:r>
              <a:rPr lang="ko-KR" altLang="en-US" sz="800" smtClean="0"/>
              <a:t>수행</a:t>
            </a:r>
            <a:endParaRPr lang="en-US" altLang="ko-KR" sz="800" smtClean="0"/>
          </a:p>
        </p:txBody>
      </p:sp>
      <p:sp>
        <p:nvSpPr>
          <p:cNvPr id="11" name="직사각형 10"/>
          <p:cNvSpPr/>
          <p:nvPr/>
        </p:nvSpPr>
        <p:spPr>
          <a:xfrm>
            <a:off x="355599" y="1868318"/>
            <a:ext cx="2926787" cy="22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(Stateful Layer)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4180" y="2046527"/>
            <a:ext cx="56273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smtClean="0"/>
              <a:t>Blob </a:t>
            </a:r>
            <a:r>
              <a:rPr lang="ko-KR" altLang="en-US" sz="800"/>
              <a:t>스토리지에 </a:t>
            </a:r>
            <a:r>
              <a:rPr lang="en-US" altLang="ko-KR" sz="800"/>
              <a:t>mdf, ldf </a:t>
            </a:r>
            <a:r>
              <a:rPr lang="ko-KR" altLang="en-US" sz="800"/>
              <a:t>실체가 있는 스토리지 계층 </a:t>
            </a:r>
            <a:r>
              <a:rPr lang="en-US" altLang="ko-KR" sz="800"/>
              <a:t>(</a:t>
            </a:r>
            <a:r>
              <a:rPr lang="ko-KR" altLang="en-US" sz="800"/>
              <a:t>단</a:t>
            </a:r>
            <a:r>
              <a:rPr lang="en-US" altLang="ko-KR" sz="800"/>
              <a:t>, </a:t>
            </a:r>
            <a:r>
              <a:rPr lang="ko-KR" altLang="en-US" sz="800"/>
              <a:t>원격 저장소로서 </a:t>
            </a:r>
            <a:r>
              <a:rPr lang="en-US" altLang="ko-KR" sz="800"/>
              <a:t>I/O Latency </a:t>
            </a:r>
            <a:r>
              <a:rPr lang="ko-KR" altLang="en-US" sz="800"/>
              <a:t>가 다소 길어질 소지 존재</a:t>
            </a:r>
            <a:r>
              <a:rPr lang="en-US" altLang="ko-KR" sz="80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스토리지 </a:t>
            </a:r>
            <a:r>
              <a:rPr lang="ko-KR" altLang="en-US" sz="800"/>
              <a:t>가용성</a:t>
            </a:r>
            <a:r>
              <a:rPr lang="en-US" altLang="ko-KR" sz="800"/>
              <a:t>/</a:t>
            </a:r>
            <a:r>
              <a:rPr lang="ko-KR" altLang="en-US" sz="800"/>
              <a:t>중복성 특성이 </a:t>
            </a:r>
            <a:r>
              <a:rPr lang="ko-KR" altLang="en-US" sz="800" smtClean="0"/>
              <a:t>빌트인 되어 </a:t>
            </a:r>
            <a:r>
              <a:rPr lang="ko-KR" altLang="en-US" sz="800"/>
              <a:t>데이터파일의 </a:t>
            </a:r>
            <a:r>
              <a:rPr lang="en-US" altLang="ko-KR" sz="800"/>
              <a:t>page </a:t>
            </a:r>
            <a:r>
              <a:rPr lang="ko-KR" altLang="en-US" sz="800"/>
              <a:t>또는 </a:t>
            </a:r>
            <a:r>
              <a:rPr lang="ko-KR" altLang="en-US" sz="800" smtClean="0"/>
              <a:t>트랜잭션로그 </a:t>
            </a:r>
            <a:r>
              <a:rPr lang="ko-KR" altLang="en-US" sz="800"/>
              <a:t>모든 레코드가 </a:t>
            </a:r>
            <a:r>
              <a:rPr lang="ko-KR" altLang="en-US" sz="800" smtClean="0"/>
              <a:t>항상 보존됨</a:t>
            </a:r>
            <a:endParaRPr lang="en-US" altLang="ko-KR" sz="800" smtClean="0"/>
          </a:p>
        </p:txBody>
      </p:sp>
      <p:sp>
        <p:nvSpPr>
          <p:cNvPr id="13" name="직사각형 12"/>
          <p:cNvSpPr/>
          <p:nvPr/>
        </p:nvSpPr>
        <p:spPr>
          <a:xfrm>
            <a:off x="355598" y="2474588"/>
            <a:ext cx="2926787" cy="22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3) 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발생시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8938" y="4238451"/>
            <a:ext cx="57463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smtClean="0"/>
              <a:t>Managed </a:t>
            </a:r>
            <a:r>
              <a:rPr lang="en-US" altLang="ko-KR" sz="800"/>
              <a:t>Instance </a:t>
            </a:r>
            <a:r>
              <a:rPr lang="ko-KR" altLang="en-US" sz="800"/>
              <a:t>배포방식이 아닌 </a:t>
            </a:r>
            <a:r>
              <a:rPr lang="en-US" altLang="ko-KR" sz="800" smtClean="0"/>
              <a:t>Single </a:t>
            </a:r>
            <a:r>
              <a:rPr lang="en-US" altLang="ko-KR" sz="800"/>
              <a:t>database </a:t>
            </a:r>
            <a:r>
              <a:rPr lang="ko-KR" altLang="en-US" sz="800"/>
              <a:t>방식에서만 사용 가능한 </a:t>
            </a:r>
            <a:r>
              <a:rPr lang="ko-KR" altLang="en-US" sz="800" smtClean="0"/>
              <a:t>서비스계층</a:t>
            </a:r>
            <a:endParaRPr lang="ko-KR" altLang="en-US" sz="800">
              <a:effectLst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4180" y="2626538"/>
            <a:ext cx="56273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sqlservr.exe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프로세스 또는 기타 인프라에 문제발생시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Azure Service Fabric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은 해당 프로세스를 다른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Stateless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Computing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Layer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로 이동시킴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동일 혹은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AZ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가 될수도 있음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Stateful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Data Layer,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즉 스토리지 계층은 해당 영향을 받지 않으며 데이터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로그 파일은 새로 초기화된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sqlservr.exe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프로세스에 연결됨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sqlservr.exe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은 이론적으로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99.99%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가용성 보장하나 워르코드가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heavy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할 경우 서비스 전환 시간이 지연될 수 있음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-&gt;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즉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새 노드는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hot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캐시가 아닌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cold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캐시의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성격임</a:t>
            </a:r>
            <a:endParaRPr lang="ko-KR" altLang="en-US" sz="800">
              <a:effectLst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9398" y="1035137"/>
            <a:ext cx="3968752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/>
              <a:t>DTU </a:t>
            </a:r>
            <a:r>
              <a:rPr lang="ko-KR" altLang="en-US" sz="800" b="1"/>
              <a:t>모델의 </a:t>
            </a:r>
            <a:r>
              <a:rPr lang="en-US" altLang="ko-KR" sz="800" b="1"/>
              <a:t>Standard &amp; vCore </a:t>
            </a:r>
            <a:r>
              <a:rPr lang="ko-KR" altLang="en-US" sz="800" b="1"/>
              <a:t>모델의 </a:t>
            </a:r>
            <a:r>
              <a:rPr lang="en-US" altLang="ko-KR" sz="800" b="1"/>
              <a:t>General </a:t>
            </a:r>
            <a:r>
              <a:rPr lang="ko-KR" altLang="en-US" sz="800" b="1"/>
              <a:t>서비스계층</a:t>
            </a:r>
            <a:endParaRPr lang="ko-KR" altLang="en-US" sz="80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55318" y="1053552"/>
            <a:ext cx="39687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800" b="1"/>
              <a:t>DTU </a:t>
            </a:r>
            <a:r>
              <a:rPr lang="ko-KR" altLang="en-US" sz="800" b="1"/>
              <a:t>모델의 </a:t>
            </a:r>
            <a:r>
              <a:rPr lang="en-US" altLang="ko-KR" sz="800" b="1"/>
              <a:t>Premium &amp; vCore </a:t>
            </a:r>
            <a:r>
              <a:rPr lang="ko-KR" altLang="en-US" sz="800" b="1"/>
              <a:t>모델의 </a:t>
            </a:r>
            <a:r>
              <a:rPr lang="en-US" altLang="ko-KR" sz="800" b="1"/>
              <a:t>Business Critical </a:t>
            </a:r>
            <a:r>
              <a:rPr lang="ko-KR" altLang="en-US" sz="800" b="1" smtClean="0"/>
              <a:t>서비스계층</a:t>
            </a:r>
            <a:endParaRPr lang="en-US" altLang="ko-KR" sz="60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35594" y="1246019"/>
            <a:ext cx="57912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클러스터 구성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228600" indent="-228600">
              <a:buAutoNum type="arabicParenR"/>
            </a:pPr>
            <a:endParaRPr lang="ko-KR" altLang="en-US" sz="500"/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컴퓨팅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&amp;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스토리지가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하나의 단일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노드에 통합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스토리지는 로컬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SSD</a:t>
            </a:r>
          </a:p>
          <a:p>
            <a:pPr marL="171450" indent="-171450">
              <a:buFontTx/>
              <a:buChar char="-"/>
            </a:pPr>
            <a:endParaRPr lang="ko-KR" altLang="en-US" sz="800"/>
          </a:p>
          <a:p>
            <a:pPr marL="171450" indent="-171450"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Always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ON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가용성그룹 기술로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주노드 외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보조노드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총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개가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하나의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클러스터로 구성되어 컴퓨팅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메모리 캐시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및 스토리지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로컬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SSD)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복제</a:t>
            </a:r>
            <a:endParaRPr lang="ko-KR" altLang="en-US" sz="800"/>
          </a:p>
          <a:p>
            <a:r>
              <a:rPr lang="ko-KR" altLang="en-US" sz="50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ko-KR" altLang="en-US" sz="50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장애조치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발생시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ko-KR" altLang="en-US" sz="500"/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주노드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LDF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실시간 복제를 통해 장애시 세컨더리 노드 즉시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사용가능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ko-KR" altLang="en-US" sz="800"/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장애조치는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SQL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엔진에 의해 처리됨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DTU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비용모델의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Standard(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표준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&amp; vCore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비용모델의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General(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범용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서비스계층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에서의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Azure Service Fabric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과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다름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ko-KR" altLang="en-US" sz="800"/>
          </a:p>
          <a:p>
            <a:r>
              <a:rPr lang="ko-KR" altLang="en-US" sz="50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ko-KR" altLang="en-US" sz="50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성능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안정화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ko-KR" altLang="en-US" sz="600"/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과부하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유발될 수 있는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intensive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유지관리작업 등은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Always ON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에 기반한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Readonly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노드에서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처리하여 전반적 성능영향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최소화될 수 있도록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설계됨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ko-KR" altLang="en-US" sz="800"/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로컬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SSD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MDF, LDF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파일이 존재하여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I/O Latency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최소화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가능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ko-KR" altLang="en-US" sz="800">
              <a:effectLst/>
            </a:endParaRPr>
          </a:p>
        </p:txBody>
      </p:sp>
      <p:pic>
        <p:nvPicPr>
          <p:cNvPr id="2050" name="Picture 2" descr="C:\Users\서윤아빠\AppData\Local\Temp\DambiNote\dmb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296" y="1313510"/>
            <a:ext cx="2017799" cy="222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72379"/>
              </p:ext>
            </p:extLst>
          </p:nvPr>
        </p:nvGraphicFramePr>
        <p:xfrm>
          <a:off x="6350000" y="3679825"/>
          <a:ext cx="5599094" cy="2792730"/>
        </p:xfrm>
        <a:graphic>
          <a:graphicData uri="http://schemas.openxmlformats.org/drawingml/2006/table">
            <a:tbl>
              <a:tblPr/>
              <a:tblGrid>
                <a:gridCol w="1009650"/>
                <a:gridCol w="4589444"/>
              </a:tblGrid>
              <a:tr h="1602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특성</a:t>
                      </a:r>
                      <a:endParaRPr lang="ko-KR" altLang="en-US" sz="8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상세 보장옵션</a:t>
                      </a:r>
                      <a:endParaRPr lang="ko-KR" altLang="en-US" sz="8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4899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높은 </a:t>
                      </a:r>
                      <a:r>
                        <a:rPr 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I/O </a:t>
                      </a:r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성능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로컬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SSD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스토리지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1~2ms)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빠른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I/O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성능 제공</a:t>
                      </a:r>
                      <a:endParaRPr lang="ko-KR" altLang="en-US" sz="700"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99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트랜잭션 처리 신속성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 layer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캐싱처리나 배치성 업무처리가 아닌 다수의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쿼리를 신속히 처리</a:t>
                      </a:r>
                      <a:endParaRPr lang="ko-KR" altLang="en-US" sz="700"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41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대량 </a:t>
                      </a:r>
                      <a:r>
                        <a:rPr 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UPDATE</a:t>
                      </a:r>
                      <a:endParaRPr lang="en-US" sz="7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INSERT/UPDATE/DELETE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는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Checkpoint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사용하여 메모리 내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dirty page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물리적 디스크로 </a:t>
                      </a:r>
                      <a:r>
                        <a:rPr lang="ko-KR" altLang="en-US" sz="7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7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write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하는데 다량의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dirty page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있을 때 장애조치시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General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서비스계층에서는 복구시간이 길어질 수 있음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따라서 버퍼캐시를 통한 다량의 데이터 변경이 있을 경우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Business Critical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서비스계층 활용해야함</a:t>
                      </a:r>
                      <a:endParaRPr lang="ko-KR" altLang="en-US" sz="700"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7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장기간의 </a:t>
                      </a:r>
                      <a:r>
                        <a:rPr 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Open Tx</a:t>
                      </a:r>
                      <a:endParaRPr lang="en-US" sz="7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장시간동안 오픈 트랜잭션이 활성화된 경우 로그 잘림을 방지함으로 인해 특랜잭션로그 파일 크기</a:t>
                      </a:r>
                      <a:r>
                        <a:rPr lang="ko-KR" altLang="en-US" sz="7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7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VLF 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가상로그 파일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갯수가 늘어날 수 있으며 이럴 경우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복구속도가 늦어질 수 있음</a:t>
                      </a:r>
                      <a:endParaRPr lang="ko-KR" altLang="en-US" sz="700"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99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R/O </a:t>
                      </a:r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전용 복제본 활용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보고 및 분석 등의 대량 데이터처리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유지관리작업등의 워크로드를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R/O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노드에 분배</a:t>
                      </a:r>
                      <a:endParaRPr lang="ko-KR" altLang="en-US" sz="700"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84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장애시 높은 탄력성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장애조치시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General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서비스계층에서는 주노드 서비스중지 및 세컨더리 노드로 쿼리를 수행하는데</a:t>
                      </a:r>
                      <a:r>
                        <a:rPr lang="ko-KR" altLang="en-US" sz="7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7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복구시간이 길어질 수 있는 반면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Business Critical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서비스계층은 로컬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SSD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사용하고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엔진에서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Always On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고가용성을 관장하는 장애즉시 세컨더리 복제노드에서 더 빠르게 복구 가능</a:t>
                      </a:r>
                      <a:r>
                        <a:rPr lang="ko-KR" altLang="en-US" sz="7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7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스토리지뿐만 아니라 버퍼캐시도 함께 복제되므로 세컨더리 노드의 트랜잭션 로그파일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roll-forward/backward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또는 메모리 버퍼의 모든 데이터를 다시 로드할 필요가 없음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700"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41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멀티 </a:t>
                      </a:r>
                      <a:r>
                        <a:rPr 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AZ</a:t>
                      </a:r>
                      <a:endParaRPr lang="en-US" sz="7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범용 서비스계층의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99.99%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보다 높은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99.995%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가용성보장</a:t>
                      </a:r>
                      <a:r>
                        <a:rPr lang="ko-KR" altLang="en-US" sz="7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7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범용계층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읽기 확장 복제본 없음</a:t>
                      </a:r>
                      <a:r>
                        <a:rPr lang="ko-KR" altLang="en-US" sz="7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7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Business Critical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계층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복제본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읽기 크기 조정 복제본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영역 중복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 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고가용성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700"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99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빠른 </a:t>
                      </a:r>
                      <a:r>
                        <a:rPr 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AZ</a:t>
                      </a:r>
                      <a:r>
                        <a:rPr lang="ko-KR" altLang="en-US" sz="700" b="0" i="0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복구</a:t>
                      </a:r>
                      <a:endParaRPr lang="ko-KR" altLang="en-US" sz="70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지리적 복제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(GRS)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구성된 비즈니스 크리티컬 계층은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RPO 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초와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RTO 30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보장</a:t>
                      </a:r>
                      <a:endParaRPr lang="ko-KR" altLang="en-US" sz="700">
                        <a:effectLst/>
                        <a:latin typeface="+mn-ea"/>
                        <a:ea typeface="+mn-ea"/>
                      </a:endParaRPr>
                    </a:p>
                  </a:txBody>
                  <a:tcPr marL="47625" marR="47625" marT="47625" marB="47625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96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63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91. Azure Storage </a:t>
            </a:r>
            <a:r>
              <a:rPr lang="ko-KR" altLang="en-US" b="1" smtClean="0"/>
              <a:t>종류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51411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저장소 개요</a:t>
            </a:r>
            <a:endParaRPr lang="ko-KR" altLang="en-US" sz="1200" b="1" u="sng" dirty="0"/>
          </a:p>
        </p:txBody>
      </p:sp>
      <p:sp>
        <p:nvSpPr>
          <p:cNvPr id="499" name="직사각형 498"/>
          <p:cNvSpPr/>
          <p:nvPr/>
        </p:nvSpPr>
        <p:spPr>
          <a:xfrm>
            <a:off x="88083" y="799687"/>
            <a:ext cx="21465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mtClean="0"/>
              <a:t>[</a:t>
            </a:r>
            <a:r>
              <a:rPr lang="ko-KR" altLang="en-US" sz="1000" b="1" smtClean="0"/>
              <a:t>저장소 서비스 종류</a:t>
            </a:r>
            <a:r>
              <a:rPr lang="en-US" altLang="ko-KR" sz="1000" b="1" smtClean="0"/>
              <a:t>]</a:t>
            </a:r>
          </a:p>
        </p:txBody>
      </p:sp>
      <p:sp>
        <p:nvSpPr>
          <p:cNvPr id="501" name="직사각형 500"/>
          <p:cNvSpPr/>
          <p:nvPr/>
        </p:nvSpPr>
        <p:spPr>
          <a:xfrm>
            <a:off x="5790345" y="802571"/>
            <a:ext cx="21465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mtClean="0"/>
              <a:t>[</a:t>
            </a:r>
            <a:r>
              <a:rPr lang="ko-KR" altLang="en-US" sz="1000" b="1" smtClean="0"/>
              <a:t>저장소 특징</a:t>
            </a:r>
            <a:r>
              <a:rPr lang="en-US" altLang="ko-KR" sz="1000" b="1" smtClean="0"/>
              <a:t>]</a:t>
            </a:r>
          </a:p>
        </p:txBody>
      </p:sp>
      <p:sp>
        <p:nvSpPr>
          <p:cNvPr id="507" name="직사각형 506"/>
          <p:cNvSpPr/>
          <p:nvPr/>
        </p:nvSpPr>
        <p:spPr>
          <a:xfrm>
            <a:off x="93709" y="6494809"/>
            <a:ext cx="7678691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mtClean="0"/>
              <a:t>1) Auto-Scailing </a:t>
            </a:r>
            <a:r>
              <a:rPr lang="en-US" altLang="ko-KR" sz="700"/>
              <a:t>(</a:t>
            </a:r>
            <a:r>
              <a:rPr lang="ko-KR" altLang="en-US" sz="700"/>
              <a:t>자동 크기조정</a:t>
            </a:r>
            <a:r>
              <a:rPr lang="en-US" altLang="ko-KR" sz="700"/>
              <a:t>) : </a:t>
            </a:r>
            <a:r>
              <a:rPr lang="ko-KR" altLang="en-US" sz="700"/>
              <a:t>풀 내의 리소스간 컴퓨팅 리소스가 자동으로 </a:t>
            </a:r>
            <a:r>
              <a:rPr lang="en-US" altLang="ko-KR" sz="700"/>
              <a:t>up/down </a:t>
            </a:r>
            <a:r>
              <a:rPr lang="ko-KR" altLang="en-US" sz="700"/>
              <a:t>되어 성능 병목을 최소화 </a:t>
            </a:r>
            <a:r>
              <a:rPr lang="en-US" altLang="ko-KR" sz="700"/>
              <a:t>&amp; </a:t>
            </a:r>
            <a:r>
              <a:rPr lang="ko-KR" altLang="en-US" sz="700"/>
              <a:t>비용 최적화 </a:t>
            </a:r>
            <a:r>
              <a:rPr lang="ko-KR" altLang="en-US" sz="700" smtClean="0"/>
              <a:t>가능</a:t>
            </a:r>
            <a:endParaRPr lang="en-US" altLang="ko-KR" sz="700" smtClean="0"/>
          </a:p>
          <a:p>
            <a:pPr>
              <a:lnSpc>
                <a:spcPct val="120000"/>
              </a:lnSpc>
            </a:pPr>
            <a:r>
              <a:rPr lang="en-US" altLang="ko-KR" sz="700" smtClean="0"/>
              <a:t>2) Dynamically </a:t>
            </a:r>
            <a:r>
              <a:rPr lang="en-US" altLang="ko-KR" sz="700"/>
              <a:t>Scale (</a:t>
            </a:r>
            <a:r>
              <a:rPr lang="ko-KR" altLang="en-US" sz="700"/>
              <a:t>동적확장</a:t>
            </a:r>
            <a:r>
              <a:rPr lang="en-US" altLang="ko-KR" sz="700"/>
              <a:t>) : </a:t>
            </a:r>
            <a:r>
              <a:rPr lang="ko-KR" altLang="en-US" sz="700" smtClean="0"/>
              <a:t>서비스 온라인 </a:t>
            </a:r>
            <a:r>
              <a:rPr lang="ko-KR" altLang="en-US" sz="700"/>
              <a:t>상태에서 리소스를 수동으로 확장</a:t>
            </a:r>
            <a:r>
              <a:rPr lang="en-US" altLang="ko-KR" sz="700"/>
              <a:t>/</a:t>
            </a:r>
            <a:r>
              <a:rPr lang="ko-KR" altLang="en-US" sz="700"/>
              <a:t>축소</a:t>
            </a:r>
            <a:endParaRPr lang="en-US" altLang="ko-KR" sz="700" smtClean="0"/>
          </a:p>
        </p:txBody>
      </p:sp>
      <p:grpSp>
        <p:nvGrpSpPr>
          <p:cNvPr id="512" name="그룹 511"/>
          <p:cNvGrpSpPr/>
          <p:nvPr/>
        </p:nvGrpSpPr>
        <p:grpSpPr>
          <a:xfrm>
            <a:off x="171384" y="1081483"/>
            <a:ext cx="5540724" cy="2172080"/>
            <a:chOff x="5829091" y="1373199"/>
            <a:chExt cx="6330635" cy="2481251"/>
          </a:xfrm>
        </p:grpSpPr>
        <p:pic>
          <p:nvPicPr>
            <p:cNvPr id="498" name="그림 497"/>
            <p:cNvPicPr>
              <a:picLocks noChangeAspect="1"/>
            </p:cNvPicPr>
            <p:nvPr/>
          </p:nvPicPr>
          <p:blipFill rotWithShape="1">
            <a:blip r:embed="rId2"/>
            <a:srcRect l="511" t="2495" b="9513"/>
            <a:stretch/>
          </p:blipFill>
          <p:spPr>
            <a:xfrm>
              <a:off x="5880099" y="1373199"/>
              <a:ext cx="6246701" cy="2481251"/>
            </a:xfrm>
            <a:prstGeom prst="rect">
              <a:avLst/>
            </a:prstGeom>
          </p:spPr>
        </p:pic>
        <p:sp>
          <p:nvSpPr>
            <p:cNvPr id="502" name="직사각형 501"/>
            <p:cNvSpPr/>
            <p:nvPr/>
          </p:nvSpPr>
          <p:spPr>
            <a:xfrm>
              <a:off x="5829091" y="2213436"/>
              <a:ext cx="131148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700" smtClean="0">
                  <a:solidFill>
                    <a:schemeClr val="bg1"/>
                  </a:solidFill>
                </a:rPr>
                <a:t>blob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저장소를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Azure IaaS VM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에서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VHD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처럼 사용하는 고정할당 디스크</a:t>
              </a:r>
              <a:endParaRPr lang="en-US" altLang="ko-KR" sz="70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700" smtClean="0">
                  <a:solidFill>
                    <a:schemeClr val="bg1"/>
                  </a:solidFill>
                </a:rPr>
                <a:t>Managed Disks</a:t>
              </a:r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7070045" y="2213434"/>
              <a:ext cx="1346410" cy="1236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700" smtClean="0">
                  <a:solidFill>
                    <a:schemeClr val="bg1"/>
                  </a:solidFill>
                </a:rPr>
                <a:t>동일 리전 내 공유저장소 서비스 제공</a:t>
              </a:r>
              <a:endParaRPr lang="en-US" altLang="ko-KR" sz="700" smtClean="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700" smtClean="0">
                  <a:solidFill>
                    <a:schemeClr val="bg1"/>
                  </a:solidFill>
                </a:rPr>
                <a:t>SMB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프로토콜을 사용하여 파일 생성</a:t>
              </a:r>
              <a:r>
                <a:rPr lang="en-US" altLang="ko-KR" sz="700" smtClean="0">
                  <a:solidFill>
                    <a:schemeClr val="bg1"/>
                  </a:solidFill>
                </a:rPr>
                <a:t>, I/O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수행</a:t>
              </a:r>
              <a:endParaRPr lang="en-US" altLang="ko-KR" sz="700" smtClean="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700" smtClean="0">
                  <a:solidFill>
                    <a:schemeClr val="bg1"/>
                  </a:solidFill>
                </a:rPr>
                <a:t>실제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read, write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작업은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Azure blob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스토리지에서 수행</a:t>
              </a:r>
              <a:endParaRPr lang="en-US" altLang="ko-KR" sz="700" smtClean="0">
                <a:solidFill>
                  <a:schemeClr val="bg1"/>
                </a:solidFill>
              </a:endParaRPr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8337133" y="2213433"/>
              <a:ext cx="1346410" cy="1094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700" smtClean="0">
                  <a:solidFill>
                    <a:schemeClr val="bg1"/>
                  </a:solidFill>
                </a:rPr>
                <a:t>대규모의 비정형 데이터를 보유하도록 최적화</a:t>
              </a:r>
              <a:endParaRPr lang="en-US" altLang="ko-KR" sz="700" smtClean="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700" smtClean="0">
                  <a:solidFill>
                    <a:schemeClr val="bg1"/>
                  </a:solidFill>
                </a:rPr>
                <a:t>I/O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순차적 또는 비순차적 방식에 따라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Block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과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Page blob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으로 나뉨</a:t>
              </a:r>
              <a:endParaRPr lang="en-US" altLang="ko-KR" sz="700" smtClean="0">
                <a:solidFill>
                  <a:schemeClr val="bg1"/>
                </a:solidFill>
              </a:endParaRPr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9571462" y="2231017"/>
              <a:ext cx="1346410" cy="1236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700" smtClean="0">
                  <a:solidFill>
                    <a:schemeClr val="bg1"/>
                  </a:solidFill>
                </a:rPr>
                <a:t>대규모의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Auto-scailing</a:t>
              </a:r>
              <a:r>
                <a:rPr lang="en-US" altLang="ko-KR" sz="700" baseline="30000" smtClean="0">
                  <a:solidFill>
                    <a:schemeClr val="bg1"/>
                  </a:solidFill>
                </a:rPr>
                <a:t>1)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NoSQL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저장소</a:t>
              </a:r>
              <a:r>
                <a:rPr lang="en-US" altLang="ko-KR" sz="700" smtClean="0">
                  <a:solidFill>
                    <a:schemeClr val="bg1"/>
                  </a:solidFill>
                </a:rPr>
                <a:t>, Azure Cosmos DB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서비스 일부</a:t>
              </a:r>
              <a:endParaRPr lang="en-US" altLang="ko-KR" sz="700" smtClean="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700" smtClean="0">
                  <a:solidFill>
                    <a:schemeClr val="bg1"/>
                  </a:solidFill>
                </a:rPr>
                <a:t>key-value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형태로 구조화된 데이터 저장</a:t>
              </a:r>
              <a:endParaRPr lang="en-US" altLang="ko-KR" sz="700" smtClean="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700" smtClean="0">
                  <a:solidFill>
                    <a:schemeClr val="bg1"/>
                  </a:solidFill>
                </a:rPr>
                <a:t>워크로드에 따른</a:t>
              </a:r>
              <a:r>
                <a:rPr lang="en-US" altLang="ko-KR" sz="700" smtClean="0">
                  <a:solidFill>
                    <a:schemeClr val="bg1"/>
                  </a:solidFill>
                </a:rPr>
                <a:t>Dynamic Scailing</a:t>
              </a:r>
              <a:r>
                <a:rPr lang="en-US" altLang="ko-KR" sz="700" baseline="30000" smtClean="0">
                  <a:solidFill>
                    <a:schemeClr val="bg1"/>
                  </a:solidFill>
                </a:rPr>
                <a:t>2)</a:t>
              </a:r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10813316" y="2222347"/>
              <a:ext cx="1346410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700" smtClean="0">
                  <a:solidFill>
                    <a:schemeClr val="bg1"/>
                  </a:solidFill>
                </a:rPr>
                <a:t>Azure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서비스</a:t>
              </a:r>
              <a:r>
                <a:rPr lang="en-US" altLang="ko-KR" sz="700" smtClean="0">
                  <a:solidFill>
                    <a:schemeClr val="bg1"/>
                  </a:solidFill>
                </a:rPr>
                <a:t>,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어플리케이션 구성요소간 비동기 메시징을 사용하여 상호</a:t>
              </a:r>
              <a:r>
                <a:rPr lang="en-US" altLang="ko-KR" sz="700" smtClean="0">
                  <a:solidFill>
                    <a:schemeClr val="bg1"/>
                  </a:solidFill>
                </a:rPr>
                <a:t/>
              </a:r>
              <a:br>
                <a:rPr lang="en-US" altLang="ko-KR" sz="700" smtClean="0">
                  <a:solidFill>
                    <a:schemeClr val="bg1"/>
                  </a:solidFill>
                </a:rPr>
              </a:br>
              <a:r>
                <a:rPr lang="ko-KR" altLang="en-US" sz="700" smtClean="0">
                  <a:solidFill>
                    <a:schemeClr val="bg1"/>
                  </a:solidFill>
                </a:rPr>
                <a:t>통신 지원</a:t>
              </a:r>
              <a:endParaRPr lang="en-US" altLang="ko-KR" sz="700" smtClean="0">
                <a:solidFill>
                  <a:schemeClr val="bg1"/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700" smtClean="0">
                  <a:solidFill>
                    <a:schemeClr val="bg1"/>
                  </a:solidFill>
                </a:rPr>
                <a:t>단일 큐 메시지는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64KB</a:t>
              </a:r>
              <a:r>
                <a:rPr lang="ko-KR" altLang="en-US" sz="700" smtClean="0">
                  <a:solidFill>
                    <a:schemeClr val="bg1"/>
                  </a:solidFill>
                </a:rPr>
                <a:t>만큼 </a:t>
              </a:r>
              <a:r>
                <a:rPr lang="en-US" altLang="ko-KR" sz="700" smtClean="0">
                  <a:solidFill>
                    <a:schemeClr val="bg1"/>
                  </a:solidFill>
                </a:rPr>
                <a:t>write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가능</a:t>
              </a:r>
              <a:endParaRPr lang="en-US" altLang="ko-KR" sz="700" smtClean="0">
                <a:solidFill>
                  <a:schemeClr val="bg1"/>
                </a:solidFill>
              </a:endParaRPr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6606256" y="3635526"/>
              <a:ext cx="4559299" cy="208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700" b="1" smtClean="0">
                  <a:solidFill>
                    <a:schemeClr val="bg1"/>
                  </a:solidFill>
                </a:rPr>
                <a:t>내구성</a:t>
              </a:r>
              <a:r>
                <a:rPr lang="en-US" altLang="ko-KR" sz="700" b="1" smtClean="0">
                  <a:solidFill>
                    <a:schemeClr val="bg1"/>
                  </a:solidFill>
                </a:rPr>
                <a:t>, </a:t>
              </a:r>
              <a:r>
                <a:rPr lang="ko-KR" altLang="en-US" sz="700" b="1" smtClean="0">
                  <a:solidFill>
                    <a:schemeClr val="bg1"/>
                  </a:solidFill>
                </a:rPr>
                <a:t>데이터 암호화</a:t>
              </a:r>
              <a:r>
                <a:rPr lang="en-US" altLang="ko-KR" sz="700" b="1" smtClean="0">
                  <a:solidFill>
                    <a:schemeClr val="bg1"/>
                  </a:solidFill>
                </a:rPr>
                <a:t>, </a:t>
              </a:r>
              <a:r>
                <a:rPr lang="ko-KR" altLang="en-US" sz="700" b="1" smtClean="0">
                  <a:solidFill>
                    <a:schemeClr val="bg1"/>
                  </a:solidFill>
                </a:rPr>
                <a:t>복제</a:t>
              </a:r>
              <a:r>
                <a:rPr lang="en-US" altLang="ko-KR" sz="700" b="1" smtClean="0">
                  <a:solidFill>
                    <a:schemeClr val="bg1"/>
                  </a:solidFill>
                </a:rPr>
                <a:t>, FT(Fault tolerance), </a:t>
              </a:r>
              <a:r>
                <a:rPr lang="ko-KR" altLang="en-US" sz="700" b="1" smtClean="0">
                  <a:solidFill>
                    <a:schemeClr val="bg1"/>
                  </a:solidFill>
                </a:rPr>
                <a:t>자동 로드밸런싱</a:t>
              </a:r>
              <a:endParaRPr lang="en-US" altLang="ko-KR" sz="700" b="1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42" name="직사각형 141"/>
          <p:cNvSpPr/>
          <p:nvPr/>
        </p:nvSpPr>
        <p:spPr>
          <a:xfrm>
            <a:off x="5922299" y="1059559"/>
            <a:ext cx="5746380" cy="516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AutoNum type="arabicParenR"/>
            </a:pPr>
            <a:r>
              <a:rPr lang="ko-KR" altLang="en-US" sz="800" smtClean="0"/>
              <a:t>보안</a:t>
            </a:r>
            <a:endParaRPr lang="en-US" altLang="ko-KR" sz="80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저장소에 </a:t>
            </a:r>
            <a:r>
              <a:rPr lang="ko-KR" altLang="en-US" sz="800"/>
              <a:t>기록된 모든 데이터는 암호화되며 엑세스 및 권한제어 </a:t>
            </a:r>
            <a:r>
              <a:rPr lang="ko-KR" altLang="en-US" sz="800" smtClean="0"/>
              <a:t>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</a:t>
            </a:r>
            <a:r>
              <a:rPr lang="en-US" altLang="ko-KR" sz="800"/>
              <a:t>AD </a:t>
            </a:r>
            <a:r>
              <a:rPr lang="ko-KR" altLang="en-US" sz="800"/>
              <a:t>및 역할기반 엑세스</a:t>
            </a:r>
            <a:r>
              <a:rPr lang="en-US" altLang="ko-KR" sz="800"/>
              <a:t>(RBAC) </a:t>
            </a:r>
            <a:r>
              <a:rPr lang="ko-KR" altLang="en-US" sz="800"/>
              <a:t>와 연동 </a:t>
            </a:r>
            <a:r>
              <a:rPr lang="ko-KR" altLang="en-US" sz="800" smtClean="0"/>
              <a:t>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RBAC </a:t>
            </a:r>
            <a:r>
              <a:rPr lang="ko-KR" altLang="en-US" sz="800"/>
              <a:t>를 </a:t>
            </a:r>
            <a:r>
              <a:rPr lang="en-US" altLang="ko-KR" sz="800"/>
              <a:t>Azure AD</a:t>
            </a:r>
            <a:r>
              <a:rPr lang="ko-KR" altLang="en-US" sz="800"/>
              <a:t>에 할당하여 리소스 관리를 승인할 수 있음</a:t>
            </a:r>
            <a:endParaRPr lang="en-US" altLang="ko-KR" sz="80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HTTPS</a:t>
            </a:r>
            <a:r>
              <a:rPr lang="en-US" altLang="ko-KR" sz="800"/>
              <a:t>, SMP 3.0 </a:t>
            </a:r>
            <a:r>
              <a:rPr lang="ko-KR" altLang="en-US" sz="800"/>
              <a:t>클라이언트 암호화 프로토콜로 전송 데이터 </a:t>
            </a:r>
            <a:r>
              <a:rPr lang="ko-KR" altLang="en-US" sz="800" smtClean="0"/>
              <a:t>암호화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OS </a:t>
            </a:r>
            <a:r>
              <a:rPr lang="ko-KR" altLang="en-US" sz="800"/>
              <a:t>및 데이터 디스크 </a:t>
            </a:r>
            <a:r>
              <a:rPr lang="ko-KR" altLang="en-US" sz="800" smtClean="0"/>
              <a:t>암호화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800"/>
          </a:p>
          <a:p>
            <a:pPr marL="228600" indent="-228600">
              <a:lnSpc>
                <a:spcPct val="120000"/>
              </a:lnSpc>
              <a:buFont typeface="+mj-lt"/>
              <a:buAutoNum type="arabicParenR" startAt="2"/>
            </a:pPr>
            <a:r>
              <a:rPr lang="en-US" altLang="ko-KR" sz="800" smtClean="0"/>
              <a:t>SAS </a:t>
            </a:r>
            <a:r>
              <a:rPr lang="en-US" altLang="ko-KR" sz="800">
                <a:latin typeface="+mn-ea"/>
              </a:rPr>
              <a:t>(Shared Access Signature</a:t>
            </a:r>
            <a:r>
              <a:rPr lang="en-US" altLang="ko-KR" sz="800" smtClean="0">
                <a:latin typeface="+mn-ea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latin typeface="+mn-ea"/>
              </a:rPr>
              <a:t>공유 </a:t>
            </a:r>
            <a:r>
              <a:rPr lang="ko-KR" altLang="en-US" sz="800">
                <a:latin typeface="+mn-ea"/>
              </a:rPr>
              <a:t>엑세스 서명</a:t>
            </a:r>
            <a:r>
              <a:rPr lang="en-US" altLang="ko-KR" sz="800">
                <a:latin typeface="+mn-ea"/>
              </a:rPr>
              <a:t>(SAS)</a:t>
            </a:r>
            <a:r>
              <a:rPr lang="ko-KR" altLang="en-US" sz="800">
                <a:latin typeface="+mn-ea"/>
              </a:rPr>
              <a:t>는 저장소 계정의 특정 개체에 대한 엑세스를 </a:t>
            </a:r>
            <a:r>
              <a:rPr lang="ko-KR" altLang="en-US" sz="800" smtClean="0">
                <a:latin typeface="+mn-ea"/>
              </a:rPr>
              <a:t>부여</a:t>
            </a:r>
            <a:endParaRPr lang="en-US" altLang="ko-KR" sz="80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800" smtClean="0">
                <a:latin typeface="+mn-ea"/>
              </a:rPr>
              <a:t>SAS </a:t>
            </a:r>
            <a:r>
              <a:rPr lang="ko-KR" altLang="en-US" sz="800">
                <a:latin typeface="+mn-ea"/>
              </a:rPr>
              <a:t>는 클라이언트가 접근하는 대상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클라이언트 소유 대상 등을 </a:t>
            </a:r>
            <a:r>
              <a:rPr lang="ko-KR" altLang="en-US" sz="800" smtClean="0">
                <a:latin typeface="+mn-ea"/>
              </a:rPr>
              <a:t>정의한 매개변수 집합의 토큰이 포함된 </a:t>
            </a:r>
            <a:r>
              <a:rPr lang="ko-KR" altLang="en-US" sz="800">
                <a:latin typeface="+mn-ea"/>
              </a:rPr>
              <a:t>서명된 </a:t>
            </a:r>
            <a:r>
              <a:rPr lang="en-US" altLang="ko-KR" sz="800">
                <a:latin typeface="+mn-ea"/>
              </a:rPr>
              <a:t>URI </a:t>
            </a:r>
            <a:endParaRPr lang="en-US" altLang="ko-KR" sz="80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800" smtClean="0">
                <a:latin typeface="+mn-ea"/>
              </a:rPr>
              <a:t>클라이언트에 </a:t>
            </a:r>
            <a:r>
              <a:rPr lang="ko-KR" altLang="en-US" sz="800">
                <a:latin typeface="+mn-ea"/>
              </a:rPr>
              <a:t>의해 생성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제공되며 이를 사용하는 서비스는 </a:t>
            </a:r>
            <a:r>
              <a:rPr lang="en-US" altLang="ko-KR" sz="800" smtClean="0">
                <a:latin typeface="+mn-ea"/>
              </a:rPr>
              <a:t>SAS</a:t>
            </a:r>
            <a:r>
              <a:rPr lang="ko-KR" altLang="en-US" sz="800" smtClean="0">
                <a:latin typeface="+mn-ea"/>
              </a:rPr>
              <a:t> 매개변수를 </a:t>
            </a:r>
            <a:r>
              <a:rPr lang="ko-KR" altLang="en-US" sz="800">
                <a:latin typeface="+mn-ea"/>
              </a:rPr>
              <a:t>확인하고 </a:t>
            </a:r>
            <a:r>
              <a:rPr lang="ko-KR" altLang="en-US" sz="800" smtClean="0">
                <a:latin typeface="+mn-ea"/>
              </a:rPr>
              <a:t>서명 유효성 </a:t>
            </a:r>
            <a:r>
              <a:rPr lang="ko-KR" altLang="en-US" sz="800">
                <a:latin typeface="+mn-ea"/>
              </a:rPr>
              <a:t>확인 후 </a:t>
            </a:r>
            <a:r>
              <a:rPr lang="ko-KR" altLang="en-US" sz="800" smtClean="0">
                <a:latin typeface="+mn-ea"/>
              </a:rPr>
              <a:t>엑세스</a:t>
            </a:r>
            <a:endParaRPr lang="en-US" altLang="ko-KR" sz="800">
              <a:latin typeface="+mn-ea"/>
            </a:endParaRPr>
          </a:p>
          <a:p>
            <a:endParaRPr lang="en-US" altLang="ko-KR" sz="800" smtClean="0"/>
          </a:p>
          <a:p>
            <a:pPr marL="228600" indent="-228600">
              <a:buFont typeface="+mj-lt"/>
              <a:buAutoNum type="arabicParenR" startAt="3"/>
            </a:pPr>
            <a:r>
              <a:rPr lang="ko-KR" altLang="en-US" sz="800" smtClean="0"/>
              <a:t>접근성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en-US" altLang="ko-KR" sz="800" smtClean="0">
                <a:latin typeface="+mn-ea"/>
              </a:rPr>
              <a:t>Azure </a:t>
            </a:r>
            <a:r>
              <a:rPr lang="ko-KR" altLang="en-US" sz="800">
                <a:latin typeface="+mn-ea"/>
              </a:rPr>
              <a:t>저장소 데이터는 </a:t>
            </a:r>
            <a:r>
              <a:rPr lang="en-US" altLang="ko-KR" sz="800">
                <a:latin typeface="+mn-ea"/>
              </a:rPr>
              <a:t>HTTP, HTTPS</a:t>
            </a:r>
            <a:r>
              <a:rPr lang="ko-KR" altLang="en-US" sz="800">
                <a:latin typeface="+mn-ea"/>
              </a:rPr>
              <a:t>를 통해 어디에서든지 접근 </a:t>
            </a:r>
            <a:r>
              <a:rPr lang="ko-KR" altLang="en-US" sz="800" smtClean="0">
                <a:latin typeface="+mn-ea"/>
              </a:rPr>
              <a:t>가능</a:t>
            </a:r>
            <a:endParaRPr lang="en-US" altLang="ko-KR" sz="80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800" smtClean="0">
                <a:latin typeface="+mn-ea"/>
              </a:rPr>
              <a:t>NET</a:t>
            </a:r>
            <a:r>
              <a:rPr lang="en-US" altLang="ko-KR" sz="800">
                <a:latin typeface="+mn-ea"/>
              </a:rPr>
              <a:t>, Java</a:t>
            </a:r>
            <a:r>
              <a:rPr lang="en-US" altLang="ko-KR" sz="800" smtClean="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파이썬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루비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 smtClean="0">
                <a:latin typeface="+mn-ea"/>
              </a:rPr>
              <a:t>안드로이드 </a:t>
            </a:r>
            <a:r>
              <a:rPr lang="ko-KR" altLang="en-US" sz="800">
                <a:latin typeface="+mn-ea"/>
              </a:rPr>
              <a:t>등 다양한 </a:t>
            </a:r>
            <a:r>
              <a:rPr lang="ko-KR" altLang="en-US" sz="800" smtClean="0">
                <a:latin typeface="+mn-ea"/>
              </a:rPr>
              <a:t>언어를 </a:t>
            </a:r>
            <a:r>
              <a:rPr lang="ko-KR" altLang="en-US" sz="800">
                <a:latin typeface="+mn-ea"/>
              </a:rPr>
              <a:t>통해 </a:t>
            </a:r>
            <a:r>
              <a:rPr lang="en-US" altLang="ko-KR" sz="800">
                <a:latin typeface="+mn-ea"/>
              </a:rPr>
              <a:t>REST API, </a:t>
            </a:r>
            <a:r>
              <a:rPr lang="ko-KR" altLang="en-US" sz="800">
                <a:latin typeface="+mn-ea"/>
              </a:rPr>
              <a:t>오픈소스 </a:t>
            </a:r>
            <a:r>
              <a:rPr lang="en-US" altLang="ko-KR" sz="800">
                <a:latin typeface="+mn-ea"/>
              </a:rPr>
              <a:t>library</a:t>
            </a:r>
            <a:r>
              <a:rPr lang="ko-KR" altLang="en-US" sz="800">
                <a:latin typeface="+mn-ea"/>
              </a:rPr>
              <a:t> 사용하여 </a:t>
            </a:r>
            <a:r>
              <a:rPr lang="en-US" altLang="ko-KR" sz="800">
                <a:latin typeface="+mn-ea"/>
              </a:rPr>
              <a:t>Azure </a:t>
            </a:r>
            <a:r>
              <a:rPr lang="ko-KR" altLang="en-US" sz="800">
                <a:latin typeface="+mn-ea"/>
              </a:rPr>
              <a:t>저장소 </a:t>
            </a:r>
            <a:r>
              <a:rPr lang="ko-KR" altLang="en-US" sz="800" smtClean="0">
                <a:latin typeface="+mn-ea"/>
              </a:rPr>
              <a:t>접근</a:t>
            </a:r>
            <a:endParaRPr lang="en-US" altLang="ko-KR" sz="800">
              <a:latin typeface="+mn-ea"/>
            </a:endParaRPr>
          </a:p>
          <a:p>
            <a:endParaRPr lang="en-US" altLang="ko-KR" sz="800" smtClean="0"/>
          </a:p>
          <a:p>
            <a:pPr marL="228600" indent="-228600">
              <a:buFont typeface="+mj-lt"/>
              <a:buAutoNum type="arabicParenR" startAt="4"/>
            </a:pPr>
            <a:r>
              <a:rPr lang="en-US" altLang="ko-KR" sz="800" smtClean="0"/>
              <a:t>Managed </a:t>
            </a:r>
            <a:r>
              <a:rPr lang="en-US" altLang="ko-KR" sz="800" smtClean="0"/>
              <a:t>(</a:t>
            </a:r>
            <a:r>
              <a:rPr lang="ko-KR" altLang="en-US" sz="800" smtClean="0"/>
              <a:t>관리자동화</a:t>
            </a:r>
            <a:r>
              <a:rPr lang="en-US" altLang="ko-KR" sz="800" smtClean="0"/>
              <a:t>)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en-US" altLang="ko-KR" sz="800" smtClean="0">
                <a:latin typeface="+mn-ea"/>
              </a:rPr>
              <a:t>Azure </a:t>
            </a:r>
            <a:r>
              <a:rPr lang="en-US" altLang="ko-KR" sz="800">
                <a:latin typeface="+mn-ea"/>
              </a:rPr>
              <a:t>H/W </a:t>
            </a:r>
            <a:r>
              <a:rPr lang="ko-KR" altLang="en-US" sz="800">
                <a:latin typeface="+mn-ea"/>
              </a:rPr>
              <a:t>유지관리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업데이트 및 </a:t>
            </a:r>
            <a:r>
              <a:rPr lang="en-US" altLang="ko-KR" sz="800">
                <a:latin typeface="+mn-ea"/>
              </a:rPr>
              <a:t>Critical </a:t>
            </a:r>
            <a:r>
              <a:rPr lang="ko-KR" altLang="en-US" sz="800">
                <a:latin typeface="+mn-ea"/>
              </a:rPr>
              <a:t>이슈 등을 자동화 </a:t>
            </a:r>
            <a:r>
              <a:rPr lang="ko-KR" altLang="en-US" sz="800" smtClean="0">
                <a:latin typeface="+mn-ea"/>
              </a:rPr>
              <a:t>처리</a:t>
            </a:r>
            <a:endParaRPr lang="en-US" altLang="ko-KR" sz="80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ko-KR" altLang="en-US" sz="800">
              <a:latin typeface="+mn-ea"/>
            </a:endParaRPr>
          </a:p>
          <a:p>
            <a:endParaRPr lang="en-US" altLang="ko-KR" sz="800" smtClean="0"/>
          </a:p>
          <a:p>
            <a:pPr marL="228600" indent="-228600">
              <a:buFont typeface="+mj-lt"/>
              <a:buAutoNum type="arabicParenR" startAt="5"/>
            </a:pPr>
            <a:r>
              <a:rPr lang="ko-KR" altLang="en-US" sz="800" smtClean="0"/>
              <a:t>내구성 및 고 가용성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latin typeface="+mn-ea"/>
              </a:rPr>
              <a:t>저장소 </a:t>
            </a:r>
            <a:r>
              <a:rPr lang="ko-KR" altLang="en-US" sz="800">
                <a:latin typeface="+mn-ea"/>
              </a:rPr>
              <a:t>복제를 통해 일시적인 </a:t>
            </a:r>
            <a:r>
              <a:rPr lang="en-US" altLang="ko-KR" sz="800">
                <a:latin typeface="+mn-ea"/>
              </a:rPr>
              <a:t>H/W </a:t>
            </a:r>
            <a:r>
              <a:rPr lang="ko-KR" altLang="en-US" sz="800">
                <a:latin typeface="+mn-ea"/>
              </a:rPr>
              <a:t>오류 발생시 데이터를 안전하게 </a:t>
            </a:r>
            <a:r>
              <a:rPr lang="ko-KR" altLang="en-US" sz="800" smtClean="0">
                <a:latin typeface="+mn-ea"/>
              </a:rPr>
              <a:t>보호</a:t>
            </a:r>
            <a:r>
              <a:rPr lang="ko-KR" altLang="en-US" sz="800">
                <a:latin typeface="+mn-ea"/>
              </a:rPr>
              <a:t> </a:t>
            </a:r>
            <a:r>
              <a:rPr lang="en-US" altLang="ko-KR" sz="800">
                <a:latin typeface="+mn-ea"/>
              </a:rPr>
              <a:t>(</a:t>
            </a:r>
            <a:r>
              <a:rPr lang="ko-KR" altLang="en-US" sz="800">
                <a:latin typeface="+mn-ea"/>
              </a:rPr>
              <a:t>기본값 </a:t>
            </a:r>
            <a:r>
              <a:rPr lang="en-US" altLang="ko-KR" sz="800">
                <a:latin typeface="+mn-ea"/>
              </a:rPr>
              <a:t>: LRS)</a:t>
            </a:r>
            <a:endParaRPr lang="en-US" altLang="ko-KR" sz="800" smtClean="0">
              <a:latin typeface="+mn-ea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latin typeface="+mn-ea"/>
              </a:rPr>
              <a:t>재해시 </a:t>
            </a:r>
            <a:r>
              <a:rPr lang="ko-KR" altLang="en-US" sz="800">
                <a:latin typeface="+mn-ea"/>
              </a:rPr>
              <a:t>데이터 보호를 위해 </a:t>
            </a:r>
            <a:r>
              <a:rPr lang="en-US" altLang="ko-KR" sz="800">
                <a:latin typeface="+mn-ea"/>
              </a:rPr>
              <a:t>D/C </a:t>
            </a:r>
            <a:r>
              <a:rPr lang="ko-KR" altLang="en-US" sz="800">
                <a:latin typeface="+mn-ea"/>
              </a:rPr>
              <a:t>또는 리전 레벨에서 데이터 복제 </a:t>
            </a:r>
            <a:r>
              <a:rPr lang="ko-KR" altLang="en-US" sz="800" smtClean="0">
                <a:latin typeface="+mn-ea"/>
              </a:rPr>
              <a:t>가능</a:t>
            </a:r>
            <a:endParaRPr lang="en-US" altLang="ko-KR" sz="800">
              <a:latin typeface="+mn-ea"/>
            </a:endParaRPr>
          </a:p>
          <a:p>
            <a:endParaRPr lang="en-US" altLang="ko-KR" sz="800" smtClean="0"/>
          </a:p>
          <a:p>
            <a:pPr marL="228600" indent="-228600">
              <a:buFont typeface="+mj-lt"/>
              <a:buAutoNum type="arabicParenR" startAt="6"/>
            </a:pPr>
            <a:r>
              <a:rPr lang="en-US" altLang="ko-KR" sz="800" smtClean="0"/>
              <a:t>Storage Account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latin typeface="+mn-ea"/>
              </a:rPr>
              <a:t>스토리지 </a:t>
            </a:r>
            <a:r>
              <a:rPr lang="ko-KR" altLang="en-US" sz="800">
                <a:latin typeface="+mn-ea"/>
              </a:rPr>
              <a:t>계정은 </a:t>
            </a:r>
            <a:r>
              <a:rPr lang="en-US" altLang="ko-KR" sz="800" smtClean="0">
                <a:latin typeface="+mn-ea"/>
              </a:rPr>
              <a:t>Azure </a:t>
            </a:r>
            <a:r>
              <a:rPr lang="ko-KR" altLang="en-US" sz="800" smtClean="0">
                <a:latin typeface="+mn-ea"/>
              </a:rPr>
              <a:t>저장소 구성요소에 대한 엑세스 포인트로서 데이터에 </a:t>
            </a:r>
            <a:r>
              <a:rPr lang="ko-KR" altLang="en-US" sz="800">
                <a:latin typeface="+mn-ea"/>
              </a:rPr>
              <a:t>대해 고유한 네임스페이스 </a:t>
            </a:r>
            <a:r>
              <a:rPr lang="ko-KR" altLang="en-US" sz="800" smtClean="0">
                <a:latin typeface="+mn-ea"/>
              </a:rPr>
              <a:t>제공</a:t>
            </a:r>
            <a:endParaRPr lang="en-US" altLang="ko-KR" sz="800" smtClean="0">
              <a:latin typeface="+mn-ea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latin typeface="+mn-ea"/>
              </a:rPr>
              <a:t>Azure </a:t>
            </a:r>
            <a:r>
              <a:rPr lang="ko-KR" altLang="en-US" sz="800">
                <a:latin typeface="+mn-ea"/>
              </a:rPr>
              <a:t>스토리지 계정에 저장한 모든 개체는 고유 계정 이름을 </a:t>
            </a:r>
            <a:r>
              <a:rPr lang="ko-KR" altLang="en-US" sz="800" smtClean="0">
                <a:latin typeface="+mn-ea"/>
              </a:rPr>
              <a:t>포함하는</a:t>
            </a:r>
            <a:r>
              <a:rPr lang="en-US" altLang="ko-KR" sz="800" smtClean="0">
                <a:latin typeface="+mn-ea"/>
              </a:rPr>
              <a:t> </a:t>
            </a:r>
            <a:r>
              <a:rPr lang="ko-KR" altLang="en-US" sz="800">
                <a:latin typeface="+mn-ea"/>
              </a:rPr>
              <a:t>주소를 가지게 </a:t>
            </a:r>
            <a:r>
              <a:rPr lang="ko-KR" altLang="en-US" sz="800" smtClean="0">
                <a:latin typeface="+mn-ea"/>
              </a:rPr>
              <a:t>됨</a:t>
            </a:r>
            <a:endParaRPr lang="en-US" altLang="ko-KR" sz="800" smtClean="0">
              <a:latin typeface="+mn-ea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latin typeface="+mn-ea"/>
              </a:rPr>
              <a:t>계정 </a:t>
            </a:r>
            <a:r>
              <a:rPr lang="ko-KR" altLang="en-US" sz="800">
                <a:latin typeface="+mn-ea"/>
              </a:rPr>
              <a:t>이름과 </a:t>
            </a:r>
            <a:r>
              <a:rPr lang="en-US" altLang="ko-KR" sz="800">
                <a:latin typeface="+mn-ea"/>
              </a:rPr>
              <a:t>Azure </a:t>
            </a:r>
            <a:r>
              <a:rPr lang="ko-KR" altLang="en-US" sz="800">
                <a:latin typeface="+mn-ea"/>
              </a:rPr>
              <a:t>스토리지 서비스 엔드포인트의 </a:t>
            </a:r>
            <a:r>
              <a:rPr lang="ko-KR" altLang="en-US" sz="800" smtClean="0">
                <a:latin typeface="+mn-ea"/>
              </a:rPr>
              <a:t>조합</a:t>
            </a:r>
            <a:endParaRPr lang="en-US" altLang="ko-KR" sz="800" smtClean="0">
              <a:latin typeface="+mn-ea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latin typeface="+mn-ea"/>
              </a:rPr>
              <a:t>스토리지 </a:t>
            </a:r>
            <a:r>
              <a:rPr lang="ko-KR" altLang="en-US" sz="800">
                <a:latin typeface="+mn-ea"/>
              </a:rPr>
              <a:t>계정에 대한 모든 요청은 인증이 필요하며</a:t>
            </a:r>
            <a:r>
              <a:rPr lang="en-US" altLang="ko-KR" sz="800">
                <a:latin typeface="+mn-ea"/>
              </a:rPr>
              <a:t>, </a:t>
            </a:r>
            <a:r>
              <a:rPr lang="ko-KR" altLang="en-US" sz="800">
                <a:latin typeface="+mn-ea"/>
              </a:rPr>
              <a:t>서비스 </a:t>
            </a:r>
            <a:r>
              <a:rPr lang="ko-KR" altLang="en-US" sz="800" smtClean="0">
                <a:latin typeface="+mn-ea"/>
              </a:rPr>
              <a:t>요청은 적절한 </a:t>
            </a:r>
            <a:r>
              <a:rPr lang="ko-KR" altLang="en-US" sz="800">
                <a:latin typeface="+mn-ea"/>
              </a:rPr>
              <a:t>권한이 정의된 </a:t>
            </a:r>
            <a:r>
              <a:rPr lang="ko-KR" altLang="en-US" sz="800" smtClean="0">
                <a:latin typeface="+mn-ea"/>
              </a:rPr>
              <a:t>서명을 </a:t>
            </a:r>
            <a:r>
              <a:rPr lang="ko-KR" altLang="en-US" sz="800">
                <a:latin typeface="+mn-ea"/>
              </a:rPr>
              <a:t>포함해야 함</a:t>
            </a:r>
            <a:r>
              <a:rPr lang="en-US" altLang="ko-KR" sz="800">
                <a:latin typeface="+mn-ea"/>
              </a:rPr>
              <a:t/>
            </a:r>
            <a:br>
              <a:rPr lang="en-US" altLang="ko-KR" sz="800">
                <a:latin typeface="+mn-ea"/>
              </a:rPr>
            </a:br>
            <a:r>
              <a:rPr lang="en-US" altLang="ko-KR" sz="800" smtClean="0">
                <a:latin typeface="+mn-ea"/>
              </a:rPr>
              <a:t>(* </a:t>
            </a:r>
            <a:r>
              <a:rPr lang="ko-KR" altLang="en-US" sz="800" smtClean="0">
                <a:latin typeface="+mn-ea"/>
              </a:rPr>
              <a:t>다음 </a:t>
            </a:r>
            <a:r>
              <a:rPr lang="ko-KR" altLang="en-US" sz="800">
                <a:latin typeface="+mn-ea"/>
              </a:rPr>
              <a:t>방법들을 통해 스토리지 계정에서 데이터에 대한 엑세스 부여 </a:t>
            </a:r>
            <a:r>
              <a:rPr lang="ko-KR" altLang="en-US" sz="800" smtClean="0">
                <a:latin typeface="+mn-ea"/>
              </a:rPr>
              <a:t>가능 </a:t>
            </a:r>
            <a:r>
              <a:rPr lang="en-US" altLang="ko-KR" sz="800">
                <a:latin typeface="+mn-ea"/>
              </a:rPr>
              <a:t>&gt;</a:t>
            </a:r>
            <a:r>
              <a:rPr lang="en-US" altLang="ko-KR" sz="800" smtClean="0">
                <a:latin typeface="+mn-ea"/>
              </a:rPr>
              <a:t> Azure </a:t>
            </a:r>
            <a:r>
              <a:rPr lang="en-US" altLang="ko-KR" sz="800">
                <a:latin typeface="+mn-ea"/>
              </a:rPr>
              <a:t>AD, </a:t>
            </a:r>
            <a:r>
              <a:rPr lang="ko-KR" altLang="en-US" sz="800">
                <a:latin typeface="+mn-ea"/>
              </a:rPr>
              <a:t>공유 키 권한 부여</a:t>
            </a:r>
            <a:r>
              <a:rPr lang="en-US" altLang="ko-KR" sz="800">
                <a:latin typeface="+mn-ea"/>
              </a:rPr>
              <a:t>, </a:t>
            </a:r>
            <a:r>
              <a:rPr lang="en-US" altLang="ko-KR" sz="800" smtClean="0">
                <a:latin typeface="+mn-ea"/>
              </a:rPr>
              <a:t>SAS)</a:t>
            </a:r>
            <a:endParaRPr lang="ko-KR" altLang="en-US" sz="800">
              <a:latin typeface="+mn-ea"/>
            </a:endParaRPr>
          </a:p>
          <a:p>
            <a:endParaRPr lang="en-US" altLang="ko-KR" sz="800" smtClean="0"/>
          </a:p>
          <a:p>
            <a:pPr marL="228600" indent="-228600">
              <a:buFont typeface="+mj-lt"/>
              <a:buAutoNum type="arabicParenR" startAt="7"/>
            </a:pPr>
            <a:r>
              <a:rPr lang="en-US" altLang="ko-KR" sz="800" smtClean="0"/>
              <a:t>sparse </a:t>
            </a:r>
            <a:r>
              <a:rPr lang="ko-KR" altLang="en-US" sz="800" smtClean="0"/>
              <a:t>저장소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en-US" altLang="ko-KR" sz="800" smtClean="0"/>
              <a:t>VM </a:t>
            </a:r>
            <a:r>
              <a:rPr lang="ko-KR" altLang="en-US" sz="800" smtClean="0"/>
              <a:t>이 가진 </a:t>
            </a:r>
            <a:r>
              <a:rPr lang="en-US" altLang="ko-KR" sz="800" smtClean="0"/>
              <a:t>VHD </a:t>
            </a:r>
            <a:r>
              <a:rPr lang="ko-KR" altLang="en-US" sz="800" smtClean="0"/>
              <a:t>는  생성 시점에 </a:t>
            </a:r>
            <a:r>
              <a:rPr lang="en-US" altLang="ko-KR" sz="800" smtClean="0"/>
              <a:t>used </a:t>
            </a:r>
            <a:r>
              <a:rPr lang="ko-KR" altLang="en-US" sz="800" smtClean="0"/>
              <a:t>공간이 아닌 </a:t>
            </a:r>
            <a:r>
              <a:rPr lang="en-US" altLang="ko-KR" sz="800" smtClean="0"/>
              <a:t>total </a:t>
            </a:r>
            <a:r>
              <a:rPr lang="ko-KR" altLang="en-US" sz="800" smtClean="0"/>
              <a:t>크기만큼 할당됨</a:t>
            </a:r>
            <a:r>
              <a:rPr lang="en-US" altLang="ko-KR" sz="800" smtClean="0"/>
              <a:t>, </a:t>
            </a:r>
            <a:r>
              <a:rPr lang="ko-KR" altLang="en-US" sz="800" smtClean="0"/>
              <a:t>즉 </a:t>
            </a:r>
            <a:r>
              <a:rPr lang="en-US" altLang="ko-KR" sz="800" smtClean="0"/>
              <a:t>thick provisioning </a:t>
            </a:r>
            <a:r>
              <a:rPr lang="ko-KR" altLang="en-US" sz="800" smtClean="0"/>
              <a:t>방식으로 할당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내부적으로는 </a:t>
            </a:r>
            <a:r>
              <a:rPr lang="en-US" altLang="ko-KR" sz="800" smtClean="0"/>
              <a:t>sparse </a:t>
            </a:r>
            <a:r>
              <a:rPr lang="ko-KR" altLang="en-US" sz="800" smtClean="0"/>
              <a:t>저장소를 사용하여 </a:t>
            </a:r>
            <a:r>
              <a:rPr lang="en-US" altLang="ko-KR" sz="800" smtClean="0"/>
              <a:t>VHD </a:t>
            </a:r>
            <a:r>
              <a:rPr lang="ko-KR" altLang="en-US" sz="800" smtClean="0"/>
              <a:t>크기와 관계없이 실제 사용중인 데이터 영역 크기에 대해서만 비용 청구</a:t>
            </a:r>
            <a:endParaRPr lang="en-US" altLang="ko-KR" sz="800" smtClean="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데이터가 삭제되더라도 </a:t>
            </a:r>
            <a:r>
              <a:rPr lang="en-US" altLang="ko-KR" sz="800" smtClean="0"/>
              <a:t>TRIM </a:t>
            </a:r>
            <a:r>
              <a:rPr lang="ko-KR" altLang="en-US" sz="800" smtClean="0"/>
              <a:t>함수로서 </a:t>
            </a:r>
            <a:r>
              <a:rPr lang="en-US" altLang="ko-KR" sz="800" smtClean="0"/>
              <a:t>Azure </a:t>
            </a:r>
            <a:r>
              <a:rPr lang="ko-KR" altLang="en-US" sz="800" smtClean="0"/>
              <a:t>내부 저장소에도 반영되므로 삭제된 데이터에 대한 비용 청구하지 않음</a:t>
            </a:r>
            <a:endParaRPr lang="en-US" altLang="ko-KR" sz="800"/>
          </a:p>
          <a:p>
            <a:pPr marL="171450" indent="-171450">
              <a:buFontTx/>
              <a:buChar char="-"/>
            </a:pPr>
            <a:r>
              <a:rPr lang="ko-KR" altLang="en-US" sz="800" smtClean="0"/>
              <a:t>디스크 포맷시 반드시 빠른포맷을 해야하며 일반 포맷을 할 경우 전체 디스크에 </a:t>
            </a:r>
            <a:r>
              <a:rPr lang="en-US" altLang="ko-KR" sz="800" smtClean="0"/>
              <a:t>0</a:t>
            </a:r>
            <a:r>
              <a:rPr lang="ko-KR" altLang="en-US" sz="800" smtClean="0"/>
              <a:t>을 기록하게 되면 해당 전체 디스크</a:t>
            </a:r>
            <a:r>
              <a:rPr lang="en-US" altLang="ko-KR" sz="800"/>
              <a:t/>
            </a:r>
            <a:br>
              <a:rPr lang="en-US" altLang="ko-KR" sz="800"/>
            </a:br>
            <a:r>
              <a:rPr lang="ko-KR" altLang="en-US" sz="800" smtClean="0"/>
              <a:t>크기만큼의 비용을 지불해야함</a:t>
            </a:r>
            <a:endParaRPr lang="en-US" altLang="ko-KR" sz="8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2" y="3587422"/>
            <a:ext cx="2266009" cy="16807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12464" y="3734536"/>
            <a:ext cx="655047" cy="975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3280974" y="3734536"/>
            <a:ext cx="655047" cy="975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2612464" y="4748403"/>
            <a:ext cx="1407329" cy="190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/>
          </a:p>
        </p:txBody>
      </p:sp>
      <p:sp>
        <p:nvSpPr>
          <p:cNvPr id="158" name="직사각형 157"/>
          <p:cNvSpPr/>
          <p:nvPr/>
        </p:nvSpPr>
        <p:spPr>
          <a:xfrm>
            <a:off x="2612464" y="4969383"/>
            <a:ext cx="1407329" cy="190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/>
          </a:p>
        </p:txBody>
      </p:sp>
      <p:sp>
        <p:nvSpPr>
          <p:cNvPr id="160" name="직사각형 159"/>
          <p:cNvSpPr/>
          <p:nvPr/>
        </p:nvSpPr>
        <p:spPr>
          <a:xfrm>
            <a:off x="4184968" y="3750183"/>
            <a:ext cx="1457589" cy="4583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/>
          <p:cNvSpPr/>
          <p:nvPr/>
        </p:nvSpPr>
        <p:spPr>
          <a:xfrm>
            <a:off x="4184967" y="4265613"/>
            <a:ext cx="1457589" cy="4294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/>
          <p:cNvSpPr/>
          <p:nvPr/>
        </p:nvSpPr>
        <p:spPr>
          <a:xfrm>
            <a:off x="4184967" y="4748403"/>
            <a:ext cx="1457589" cy="4064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2612464" y="3549437"/>
            <a:ext cx="1237343" cy="22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컴퓨팅 계층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]</a:t>
            </a:r>
            <a:endParaRPr lang="en-US" altLang="ko-KR" sz="700" smtClean="0"/>
          </a:p>
        </p:txBody>
      </p:sp>
      <p:sp>
        <p:nvSpPr>
          <p:cNvPr id="165" name="직사각형 164"/>
          <p:cNvSpPr/>
          <p:nvPr/>
        </p:nvSpPr>
        <p:spPr>
          <a:xfrm>
            <a:off x="4291959" y="3527191"/>
            <a:ext cx="1237343" cy="22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저장소 계층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]</a:t>
            </a:r>
            <a:endParaRPr lang="en-US" altLang="ko-KR" sz="700" smtClean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959" y="3915437"/>
            <a:ext cx="176811" cy="258586"/>
          </a:xfrm>
          <a:prstGeom prst="rect">
            <a:avLst/>
          </a:prstGeom>
        </p:spPr>
      </p:pic>
      <p:pic>
        <p:nvPicPr>
          <p:cNvPr id="171" name="Picture 14" descr="ICON_Storage_3up_Q408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43139" y="4921385"/>
            <a:ext cx="197928" cy="1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" name="직사각형 171"/>
          <p:cNvSpPr/>
          <p:nvPr/>
        </p:nvSpPr>
        <p:spPr>
          <a:xfrm>
            <a:off x="2606295" y="3748846"/>
            <a:ext cx="662940" cy="1292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guestOS/VM</a:t>
            </a:r>
            <a:endParaRPr lang="en-US" altLang="ko-KR" sz="700" smtClean="0"/>
          </a:p>
        </p:txBody>
      </p:sp>
      <p:sp>
        <p:nvSpPr>
          <p:cNvPr id="173" name="직사각형 172"/>
          <p:cNvSpPr/>
          <p:nvPr/>
        </p:nvSpPr>
        <p:spPr>
          <a:xfrm>
            <a:off x="3256022" y="3748845"/>
            <a:ext cx="662940" cy="1292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호스트</a:t>
            </a:r>
            <a:endParaRPr lang="en-US" altLang="ko-KR" sz="700" smtClean="0"/>
          </a:p>
        </p:txBody>
      </p:sp>
      <p:sp>
        <p:nvSpPr>
          <p:cNvPr id="174" name="직사각형 173"/>
          <p:cNvSpPr/>
          <p:nvPr/>
        </p:nvSpPr>
        <p:spPr>
          <a:xfrm>
            <a:off x="2602794" y="4778882"/>
            <a:ext cx="1035900" cy="99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하이퍼바이저</a:t>
            </a:r>
            <a:r>
              <a:rPr lang="en-US" altLang="ko-KR" sz="6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(Hyper-V)</a:t>
            </a:r>
            <a:endParaRPr lang="en-US" altLang="ko-KR" sz="600" smtClean="0"/>
          </a:p>
        </p:txBody>
      </p:sp>
      <p:sp>
        <p:nvSpPr>
          <p:cNvPr id="175" name="직사각형 174"/>
          <p:cNvSpPr/>
          <p:nvPr/>
        </p:nvSpPr>
        <p:spPr>
          <a:xfrm>
            <a:off x="2726764" y="5009938"/>
            <a:ext cx="1035900" cy="99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6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하드웨어</a:t>
            </a:r>
            <a:endParaRPr lang="en-US" altLang="ko-KR" sz="600" smtClean="0"/>
          </a:p>
        </p:txBody>
      </p:sp>
      <p:sp>
        <p:nvSpPr>
          <p:cNvPr id="177" name="직사각형 176"/>
          <p:cNvSpPr/>
          <p:nvPr/>
        </p:nvSpPr>
        <p:spPr>
          <a:xfrm>
            <a:off x="2674242" y="3933941"/>
            <a:ext cx="515988" cy="174382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응용</a:t>
            </a:r>
            <a:r>
              <a:rPr lang="en-US" altLang="ko-KR" sz="600" smtClean="0">
                <a:solidFill>
                  <a:schemeClr val="tx1"/>
                </a:solidFill>
              </a:rPr>
              <a:t>App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2674242" y="4177781"/>
            <a:ext cx="515988" cy="174382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I/O Driver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3345496" y="3933941"/>
            <a:ext cx="515988" cy="174382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가상서비스</a:t>
            </a:r>
            <a:endParaRPr lang="en-US" altLang="ko-KR" sz="6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600" smtClean="0">
                <a:solidFill>
                  <a:schemeClr val="tx1"/>
                </a:solidFill>
              </a:rPr>
              <a:t>제공자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3345496" y="4223501"/>
            <a:ext cx="515988" cy="174382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BLOB </a:t>
            </a:r>
            <a:r>
              <a:rPr lang="ko-KR" altLang="en-US" sz="600" smtClean="0">
                <a:solidFill>
                  <a:schemeClr val="tx1"/>
                </a:solidFill>
              </a:rPr>
              <a:t>캐시</a:t>
            </a:r>
            <a:endParaRPr lang="ko-KR" altLang="en-US" sz="60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3345496" y="4505441"/>
            <a:ext cx="515988" cy="174382"/>
          </a:xfrm>
          <a:prstGeom prst="rect">
            <a:avLst/>
          </a:prstGeom>
          <a:noFill/>
          <a:ln w="63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smtClean="0">
                <a:solidFill>
                  <a:schemeClr val="tx1"/>
                </a:solidFill>
              </a:rPr>
              <a:t>VHD Driver</a:t>
            </a:r>
            <a:endParaRPr lang="ko-KR" altLang="en-US" sz="6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80" idx="3"/>
            <a:endCxn id="181" idx="1"/>
          </p:cNvCxnSpPr>
          <p:nvPr/>
        </p:nvCxnSpPr>
        <p:spPr>
          <a:xfrm flipV="1">
            <a:off x="3190230" y="4021132"/>
            <a:ext cx="155266" cy="243840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81" idx="2"/>
            <a:endCxn id="182" idx="0"/>
          </p:cNvCxnSpPr>
          <p:nvPr/>
        </p:nvCxnSpPr>
        <p:spPr>
          <a:xfrm>
            <a:off x="3603490" y="4108323"/>
            <a:ext cx="0" cy="115178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stCxn id="182" idx="2"/>
            <a:endCxn id="183" idx="0"/>
          </p:cNvCxnSpPr>
          <p:nvPr/>
        </p:nvCxnSpPr>
        <p:spPr>
          <a:xfrm>
            <a:off x="3603490" y="4397883"/>
            <a:ext cx="0" cy="107558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/>
          <p:cNvSpPr/>
          <p:nvPr/>
        </p:nvSpPr>
        <p:spPr>
          <a:xfrm>
            <a:off x="4768658" y="3763353"/>
            <a:ext cx="843012" cy="11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프런트엔드 레이어</a:t>
            </a:r>
            <a:endParaRPr lang="en-US" altLang="ko-KR" sz="600" smtClean="0"/>
          </a:p>
        </p:txBody>
      </p:sp>
      <p:sp>
        <p:nvSpPr>
          <p:cNvPr id="188" name="직사각형 187"/>
          <p:cNvSpPr/>
          <p:nvPr/>
        </p:nvSpPr>
        <p:spPr>
          <a:xfrm>
            <a:off x="4764087" y="4290404"/>
            <a:ext cx="843012" cy="11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파티션 레이어</a:t>
            </a:r>
            <a:endParaRPr lang="en-US" altLang="ko-KR" sz="600" smtClean="0"/>
          </a:p>
        </p:txBody>
      </p:sp>
      <p:sp>
        <p:nvSpPr>
          <p:cNvPr id="189" name="직사각형 188"/>
          <p:cNvSpPr/>
          <p:nvPr/>
        </p:nvSpPr>
        <p:spPr>
          <a:xfrm>
            <a:off x="4765777" y="4770261"/>
            <a:ext cx="843012" cy="11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스트림 레이어</a:t>
            </a:r>
            <a:endParaRPr lang="en-US" altLang="ko-KR" sz="600" smtClean="0"/>
          </a:p>
        </p:txBody>
      </p:sp>
      <p:pic>
        <p:nvPicPr>
          <p:cNvPr id="190" name="Picture 14" descr="ICON_Storage_3up_Q408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18954" y="4921385"/>
            <a:ext cx="197928" cy="1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" name="Picture 14" descr="ICON_Storage_3up_Q408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97884" y="4915039"/>
            <a:ext cx="197928" cy="1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" name="Picture 14" descr="ICON_Storage_3up_Q408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3699" y="4915039"/>
            <a:ext cx="197928" cy="1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3" name="Picture 14" descr="ICON_Storage_3up_Q408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1374" y="4908015"/>
            <a:ext cx="197928" cy="1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" name="그림 1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617" y="3915437"/>
            <a:ext cx="176811" cy="258586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707" y="3915437"/>
            <a:ext cx="176811" cy="258586"/>
          </a:xfrm>
          <a:prstGeom prst="rect">
            <a:avLst/>
          </a:prstGeom>
        </p:spPr>
      </p:pic>
      <p:pic>
        <p:nvPicPr>
          <p:cNvPr id="196" name="그림 1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89" y="3906435"/>
            <a:ext cx="176811" cy="258586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100" y="4434043"/>
            <a:ext cx="176811" cy="258586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758" y="4434043"/>
            <a:ext cx="176811" cy="258586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848" y="4434043"/>
            <a:ext cx="176811" cy="258586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730" y="4425041"/>
            <a:ext cx="176811" cy="258586"/>
          </a:xfrm>
          <a:prstGeom prst="rect">
            <a:avLst/>
          </a:prstGeom>
        </p:spPr>
      </p:pic>
      <p:cxnSp>
        <p:nvCxnSpPr>
          <p:cNvPr id="23" name="꺾인 연결선 22"/>
          <p:cNvCxnSpPr>
            <a:stCxn id="183" idx="2"/>
            <a:endCxn id="194" idx="0"/>
          </p:cNvCxnSpPr>
          <p:nvPr/>
        </p:nvCxnSpPr>
        <p:spPr>
          <a:xfrm rot="5400000" flipH="1" flipV="1">
            <a:off x="3735063" y="3783863"/>
            <a:ext cx="764386" cy="1027533"/>
          </a:xfrm>
          <a:prstGeom prst="bentConnector5">
            <a:avLst>
              <a:gd name="adj1" fmla="val -12959"/>
              <a:gd name="adj2" fmla="val 44903"/>
              <a:gd name="adj3" fmla="val 129906"/>
            </a:avLst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4" idx="2"/>
            <a:endCxn id="190" idx="0"/>
          </p:cNvCxnSpPr>
          <p:nvPr/>
        </p:nvCxnSpPr>
        <p:spPr>
          <a:xfrm flipH="1">
            <a:off x="4617918" y="4174023"/>
            <a:ext cx="13105" cy="747362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167879" y="3330744"/>
            <a:ext cx="21465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mtClean="0"/>
              <a:t>[</a:t>
            </a:r>
            <a:r>
              <a:rPr lang="ko-KR" altLang="en-US" sz="1000" b="1" smtClean="0"/>
              <a:t>저장소 기본 아키텍처</a:t>
            </a:r>
            <a:r>
              <a:rPr lang="en-US" altLang="ko-KR" sz="1000" b="1" smtClean="0"/>
              <a:t>]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182184" y="5239226"/>
            <a:ext cx="5460372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프론트엔드 계층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REST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인증 및 인터페이스 제공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요청을 접수하고 성능 제한과 같은 액션 수행후 요청을 파티션계층으로 전달</a:t>
            </a:r>
            <a:endParaRPr lang="en-US" altLang="ko-KR" sz="7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파티션 계층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테이블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큐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파일과 같은 여러 추상화된 데이터를 해석할 수 있으며 확장 가능한 네임스페이스 제공</a:t>
            </a:r>
            <a:endParaRPr lang="en-US" altLang="ko-KR" sz="7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스트림 계층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실제 물리적 디스크를 포함하며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 내구성 보장을 위해 여러 서버들에 걸쳐 데이터 분산 및 복제 수행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스트림 내부는 대량의 저장소 덩어리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(chunk=extent)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들의 정렬된 목록을 가지고있는 파일 스트림으로 이뤄짐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700" smtClean="0"/>
          </a:p>
        </p:txBody>
      </p:sp>
    </p:spTree>
    <p:extLst>
      <p:ext uri="{BB962C8B-B14F-4D97-AF65-F5344CB8AC3E}">
        <p14:creationId xmlns:p14="http://schemas.microsoft.com/office/powerpoint/2010/main" val="14493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63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92. </a:t>
            </a:r>
            <a:r>
              <a:rPr lang="en-US" altLang="ko-KR" b="1"/>
              <a:t>Azure </a:t>
            </a:r>
            <a:r>
              <a:rPr lang="en-US" altLang="ko-KR" b="1" smtClean="0"/>
              <a:t>Storage – Blob, File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Blob </a:t>
            </a:r>
            <a:r>
              <a:rPr lang="ko-KR" altLang="en-US" sz="1200" b="1" u="sng" smtClean="0"/>
              <a:t>저장소 아키텍처</a:t>
            </a:r>
            <a:endParaRPr lang="ko-KR" altLang="en-US" sz="1200" b="1" u="sng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3" y="1058292"/>
            <a:ext cx="2425767" cy="99762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596590" y="1024219"/>
            <a:ext cx="3150160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저장소 컴포넌트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5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일반적으로 메타 데이터와 함께 텍스트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이미지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동영상같은 구조적이지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않은 비정형 데이터로 구성된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Binary Large Object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저장하는 서비스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Blob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은 컨테이너라는 디렉터리와 유사한 구조에 저장됨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. blob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모든 유형의 데이터 개체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파일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.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컨테이너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여러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을 래핑하는 구조적 개체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.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계정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Azure Storage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 개체에 대한 엑세스 포인트</a:t>
            </a:r>
            <a:endParaRPr lang="en-US" altLang="ko-KR" sz="700" smtClean="0"/>
          </a:p>
        </p:txBody>
      </p:sp>
      <p:sp>
        <p:nvSpPr>
          <p:cNvPr id="20" name="직사각형 19"/>
          <p:cNvSpPr/>
          <p:nvPr/>
        </p:nvSpPr>
        <p:spPr>
          <a:xfrm>
            <a:off x="2596590" y="2184751"/>
            <a:ext cx="3232710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저장소 종류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5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blobk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텍스트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이진파일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이미지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동영상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등 개별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적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관리가능하고 비교적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     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파일단위 크기가 큰 데이터 저장에 적합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- append : block 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타입과 동일하지만 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block 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추가 작업에 보다 최적화됨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            VM 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의 데이터 로깅 같은 서비스 제공에 적합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page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랜덤주소영역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(ex. 0~512, 2048~2560) R/W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엑세스에 최적화되어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      VM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디스크의 근간이 되며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PaaS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데이터베이스 저장소에도 활용됨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     512byte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페이지 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단위로 이뤄진 대용량의 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sparse 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파일 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최대 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8TB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700" smtClean="0"/>
          </a:p>
        </p:txBody>
      </p:sp>
      <p:sp>
        <p:nvSpPr>
          <p:cNvPr id="25" name="직사각형 24"/>
          <p:cNvSpPr/>
          <p:nvPr/>
        </p:nvSpPr>
        <p:spPr>
          <a:xfrm>
            <a:off x="2596590" y="3586775"/>
            <a:ext cx="3251693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Tiers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5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Hot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자주 엑세스하는 데이터에 가장 최적화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엑세스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(read/write)</a:t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   IO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비용은 낮지만 스토리지 비용 가장 높음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Cool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최소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30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일간 저장되고 자주 엑세스되지 않는 데이터에 적합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    Hot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대비 더 낮은 스토리지 비용과 더 높은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I/O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 지불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700" smtClean="0"/>
              <a:t>- Archive : </a:t>
            </a:r>
            <a:r>
              <a:rPr lang="ko-KR" altLang="en-US" sz="700" smtClean="0"/>
              <a:t>즉시 엑세스할 필요가 없는 데이터에 적합</a:t>
            </a:r>
            <a:r>
              <a:rPr lang="en-US" altLang="ko-KR" sz="700" smtClean="0"/>
              <a:t>, </a:t>
            </a:r>
            <a:r>
              <a:rPr lang="ko-KR" altLang="en-US" sz="700" smtClean="0"/>
              <a:t>더 높은 데이</a:t>
            </a:r>
            <a:r>
              <a:rPr lang="ko-KR" altLang="en-US" sz="700"/>
              <a:t>터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              </a:t>
            </a:r>
            <a:r>
              <a:rPr lang="ko-KR" altLang="en-US" sz="700" smtClean="0"/>
              <a:t>검색 비용과 더 높은 데이터 엑세스 대기시간</a:t>
            </a:r>
            <a:r>
              <a:rPr lang="en-US" altLang="ko-KR" sz="700" smtClean="0"/>
              <a:t>, </a:t>
            </a:r>
            <a:r>
              <a:rPr lang="ko-KR" altLang="en-US" sz="700" smtClean="0"/>
              <a:t>가장 낮은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              </a:t>
            </a:r>
            <a:r>
              <a:rPr lang="ko-KR" altLang="en-US" sz="700" smtClean="0"/>
              <a:t>스토리지 비용</a:t>
            </a:r>
            <a:r>
              <a:rPr lang="en-US" altLang="ko-KR" sz="700" smtClean="0"/>
              <a:t>, 180</a:t>
            </a:r>
            <a:r>
              <a:rPr lang="ko-KR" altLang="en-US" sz="700" smtClean="0"/>
              <a:t>일 이상 저장되고 엑세스가 적은 데이터</a:t>
            </a:r>
            <a:endParaRPr lang="en-US" altLang="ko-KR" sz="700" smtClean="0"/>
          </a:p>
        </p:txBody>
      </p:sp>
      <p:sp>
        <p:nvSpPr>
          <p:cNvPr id="26" name="직사각형 25"/>
          <p:cNvSpPr/>
          <p:nvPr/>
        </p:nvSpPr>
        <p:spPr>
          <a:xfrm>
            <a:off x="2596589" y="4899441"/>
            <a:ext cx="3325709" cy="160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Managed disk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5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기존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 계정 설정후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 Disk, Logfile, Queue,</a:t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Table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등을 저장하여 활용하였으나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Managed disk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가상 디스크를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저장하지 않고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가상 디스크 자체를 하나의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Resource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로서 단독 운영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(VM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만들기 위해 저장소 계정을 변도로 만들 필요 없음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Azure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복제 지원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LRS (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로컬 중복저장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만 지원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단일 리전에 복사본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벌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역할기반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Access control(RBAC)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지원함으로서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Managed disk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특정 권한을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한명 이상의 사용자에게 할당 가능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Snapshot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을 생성하여 보관 가능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Unmanaged disk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스토리지 계정당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20,000 IOPS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 성능이 제한되므로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 계정과 디스크 수량에 대한 사용자 수작업 관리 필요</a:t>
            </a:r>
            <a:endParaRPr lang="en-US" altLang="ko-KR" sz="70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71383" y="2214246"/>
            <a:ext cx="2425206" cy="1429772"/>
            <a:chOff x="171383" y="2206626"/>
            <a:chExt cx="2425206" cy="1429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383" y="2206626"/>
              <a:ext cx="2425206" cy="76894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383" y="3013916"/>
              <a:ext cx="1955867" cy="622482"/>
            </a:xfrm>
            <a:prstGeom prst="rect">
              <a:avLst/>
            </a:prstGeom>
            <a:effectLst/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01" y="5076556"/>
            <a:ext cx="2398967" cy="10852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48283" y="689374"/>
            <a:ext cx="380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File </a:t>
            </a:r>
            <a:r>
              <a:rPr lang="ko-KR" altLang="en-US" sz="1200" b="1" u="sng" smtClean="0"/>
              <a:t>저장소 아키텍처</a:t>
            </a:r>
            <a:endParaRPr lang="ko-KR" altLang="en-US" sz="1200" b="1" u="sng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964" y="1027222"/>
            <a:ext cx="2366254" cy="1243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529040" y="1055280"/>
            <a:ext cx="351056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AFS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 활용사례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5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파일공유가 필요한 사내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OnPremise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데이터를 클라우드로 이전후 기존의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NFS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또는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SMB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사용하는 어플리케이션 변화 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x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(Lift and shift)</a:t>
            </a:r>
          </a:p>
          <a:p>
            <a:pPr>
              <a:lnSpc>
                <a:spcPct val="120000"/>
              </a:lnSpc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Azure VM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간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또는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OnPremise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700">
                <a:solidFill>
                  <a:srgbClr val="000000"/>
                </a:solidFill>
                <a:latin typeface="맑은 고딕" panose="020B0503020000020004" pitchFamily="50" charset="-127"/>
              </a:rPr>
              <a:t>Azure VM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간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파일 공유가 필요한 경우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도구 및 어플리케이션 설치시 개발자와 시스템 관리자의 중앙 공유영역으로 활용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구성파일 및 모니터링 로그의 중앙 저장소 영역으로 활용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70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848" y="2429245"/>
            <a:ext cx="2366934" cy="110047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529040" y="2145210"/>
            <a:ext cx="3510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AFS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네트웍 구성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5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OnPremise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네트웍에 대해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445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포트를 활성화시켜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SMB 3.0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및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File REST </a:t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API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같은 프로토콜을 통해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File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서비스의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Public endpoint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접근하는게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간단하지만 보안적으로 취약한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445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포트로 통신하므로 대체로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VPN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또는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Express</a:t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Route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전용선을 통해 접속하는 것을 권장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VPN G/W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인터넷 구간의 터널링을 통해 트래픽을 암호화하여 데이터 송수신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ExpressRoute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OnPremise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간 전용선을 제공하므로 네트웍 성능 고려할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때 가장 적합한 옵션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위 방식은 모두 스토리지 계정에 대한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Public Endpoint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설정방식이며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Private</a:t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Endpoint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통해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VNet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내에서만 엑세스할 수 있는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Private IP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생성가능</a:t>
            </a:r>
            <a:endParaRPr lang="en-US" altLang="ko-KR" sz="700" smtClean="0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766724"/>
              </p:ext>
            </p:extLst>
          </p:nvPr>
        </p:nvGraphicFramePr>
        <p:xfrm>
          <a:off x="6164581" y="5162179"/>
          <a:ext cx="5748523" cy="1169760"/>
        </p:xfrm>
        <a:graphic>
          <a:graphicData uri="http://schemas.openxmlformats.org/drawingml/2006/table">
            <a:tbl>
              <a:tblPr/>
              <a:tblGrid>
                <a:gridCol w="1355415"/>
                <a:gridCol w="2196554"/>
                <a:gridCol w="2196554"/>
              </a:tblGrid>
              <a:tr h="8342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>
                          <a:solidFill>
                            <a:schemeClr val="bg1"/>
                          </a:solidFill>
                          <a:effectLst/>
                        </a:rPr>
                        <a:t>기능</a:t>
                      </a:r>
                    </a:p>
                  </a:txBody>
                  <a:tcPr marL="45326" marR="45326" marT="10800" marB="10800">
                    <a:lnL w="12700" cap="flat" cmpd="sng" algn="ctr">
                      <a:solidFill>
                        <a:srgbClr val="40B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smtClean="0">
                          <a:solidFill>
                            <a:schemeClr val="bg1"/>
                          </a:solidFill>
                          <a:effectLst/>
                        </a:rPr>
                        <a:t>NFS</a:t>
                      </a:r>
                      <a:endParaRPr lang="en-US" altLang="ko-KR" sz="8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SMB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C7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7582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액세스 프로토콜</a:t>
                      </a:r>
                    </a:p>
                  </a:txBody>
                  <a:tcPr marL="45326" marR="45326" marT="10800" marB="108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NFS 4.1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SMB 2.1, SMB 3.0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82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지원되는 </a:t>
                      </a:r>
                      <a:r>
                        <a:rPr lang="en-US" sz="700">
                          <a:effectLst/>
                        </a:rPr>
                        <a:t>OS</a:t>
                      </a:r>
                    </a:p>
                  </a:txBody>
                  <a:tcPr marL="45326" marR="45326" marT="10800" marB="108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700">
                          <a:effectLst/>
                        </a:rPr>
                        <a:t>Linux </a:t>
                      </a:r>
                      <a:r>
                        <a:rPr lang="ko-KR" altLang="en-US" sz="700">
                          <a:effectLst/>
                        </a:rPr>
                        <a:t>커널 버전 </a:t>
                      </a:r>
                      <a:r>
                        <a:rPr lang="en-US" altLang="ko-KR" sz="700">
                          <a:effectLst/>
                        </a:rPr>
                        <a:t>4.3 </a:t>
                      </a:r>
                      <a:r>
                        <a:rPr lang="ko-KR" altLang="en-US" sz="700">
                          <a:effectLst/>
                        </a:rPr>
                        <a:t>이상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700">
                          <a:effectLst/>
                        </a:rPr>
                        <a:t>Windows 2008 R2 </a:t>
                      </a:r>
                      <a:r>
                        <a:rPr lang="ko-KR" altLang="en-US" sz="700">
                          <a:effectLst/>
                        </a:rPr>
                        <a:t>이상</a:t>
                      </a:r>
                      <a:r>
                        <a:rPr lang="en-US" altLang="ko-KR" sz="700">
                          <a:effectLst/>
                        </a:rPr>
                        <a:t>, Linux </a:t>
                      </a:r>
                      <a:r>
                        <a:rPr lang="ko-KR" altLang="en-US" sz="700">
                          <a:effectLst/>
                        </a:rPr>
                        <a:t>커널 버전 </a:t>
                      </a:r>
                      <a:r>
                        <a:rPr lang="en-US" altLang="ko-KR" sz="700">
                          <a:effectLst/>
                        </a:rPr>
                        <a:t>4.11 </a:t>
                      </a:r>
                      <a:r>
                        <a:rPr lang="ko-KR" altLang="en-US" sz="700">
                          <a:effectLst/>
                        </a:rPr>
                        <a:t>이상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82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사용 가능한 계층</a:t>
                      </a:r>
                    </a:p>
                  </a:txBody>
                  <a:tcPr marL="45326" marR="45326" marT="10800" marB="108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Premium Storage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Premium storage, standard storage, </a:t>
                      </a:r>
                      <a:r>
                        <a:rPr lang="ko-KR" altLang="en-US" sz="700">
                          <a:effectLst/>
                        </a:rPr>
                        <a:t>핫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쿨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82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복제</a:t>
                      </a:r>
                    </a:p>
                  </a:txBody>
                  <a:tcPr marL="45326" marR="45326" marT="10800" marB="108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LRS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>
                          <a:effectLst/>
                        </a:rPr>
                        <a:t>LRS, ZRS, GRS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82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인증</a:t>
                      </a:r>
                    </a:p>
                  </a:txBody>
                  <a:tcPr marL="45326" marR="45326" marT="10800" marB="108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호스트 기반 인증만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700">
                          <a:effectLst/>
                        </a:rPr>
                        <a:t>Id </a:t>
                      </a:r>
                      <a:r>
                        <a:rPr lang="ko-KR" altLang="en-US" sz="700">
                          <a:effectLst/>
                        </a:rPr>
                        <a:t>기반 인증</a:t>
                      </a:r>
                      <a:r>
                        <a:rPr lang="en-US" altLang="ko-KR" sz="700">
                          <a:effectLst/>
                        </a:rPr>
                        <a:t>, </a:t>
                      </a:r>
                      <a:r>
                        <a:rPr lang="ko-KR" altLang="en-US" sz="700">
                          <a:effectLst/>
                        </a:rPr>
                        <a:t>사용자 기반 인증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82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사용 권한</a:t>
                      </a:r>
                    </a:p>
                  </a:txBody>
                  <a:tcPr marL="45326" marR="45326" marT="10800" marB="108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700">
                          <a:effectLst/>
                        </a:rPr>
                        <a:t>UNIX </a:t>
                      </a:r>
                      <a:r>
                        <a:rPr lang="ko-KR" altLang="en-US" sz="700">
                          <a:effectLst/>
                        </a:rPr>
                        <a:t>스타일 사용 권한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700">
                          <a:effectLst/>
                        </a:rPr>
                        <a:t>NTFS </a:t>
                      </a:r>
                      <a:r>
                        <a:rPr lang="ko-KR" altLang="en-US" sz="700">
                          <a:effectLst/>
                        </a:rPr>
                        <a:t>스타일 사용 권한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82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열려 있는 파일 삭제 또는 수정</a:t>
                      </a:r>
                    </a:p>
                  </a:txBody>
                  <a:tcPr marL="45326" marR="45326" marT="10800" marB="108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지원됨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지원되지 않음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582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잠금</a:t>
                      </a:r>
                    </a:p>
                  </a:txBody>
                  <a:tcPr marL="45326" marR="45326" marT="10800" marB="1080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바이트 범위 </a:t>
                      </a:r>
                      <a:r>
                        <a:rPr lang="en-US" altLang="ko-KR" sz="700">
                          <a:effectLst/>
                        </a:rPr>
                        <a:t>advise </a:t>
                      </a:r>
                      <a:r>
                        <a:rPr lang="ko-KR" altLang="en-US" sz="700">
                          <a:effectLst/>
                        </a:rPr>
                        <a:t>네트워크 잠금 관리자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700">
                          <a:effectLst/>
                        </a:rPr>
                        <a:t>지원됨</a:t>
                      </a:r>
                    </a:p>
                  </a:txBody>
                  <a:tcPr marL="45326" marR="45326" marT="10800" marB="108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6079848" y="4916558"/>
            <a:ext cx="3510560" cy="22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SMB, NFS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차이점 비교</a:t>
            </a:r>
            <a:endParaRPr lang="en-US" altLang="ko-KR" sz="700" smtClean="0"/>
          </a:p>
        </p:txBody>
      </p:sp>
      <p:grpSp>
        <p:nvGrpSpPr>
          <p:cNvPr id="24" name="그룹 23"/>
          <p:cNvGrpSpPr/>
          <p:nvPr/>
        </p:nvGrpSpPr>
        <p:grpSpPr>
          <a:xfrm>
            <a:off x="330842" y="3796806"/>
            <a:ext cx="2155969" cy="1080379"/>
            <a:chOff x="330842" y="3796806"/>
            <a:chExt cx="2155969" cy="1080379"/>
          </a:xfrm>
        </p:grpSpPr>
        <p:grpSp>
          <p:nvGrpSpPr>
            <p:cNvPr id="9" name="그룹 8"/>
            <p:cNvGrpSpPr/>
            <p:nvPr/>
          </p:nvGrpSpPr>
          <p:grpSpPr>
            <a:xfrm>
              <a:off x="363959" y="3796806"/>
              <a:ext cx="2122852" cy="1080379"/>
              <a:chOff x="6378588" y="4718618"/>
              <a:chExt cx="2122852" cy="1138796"/>
            </a:xfrm>
          </p:grpSpPr>
          <p:sp>
            <p:nvSpPr>
              <p:cNvPr id="4" name="이등변 삼각형 3"/>
              <p:cNvSpPr/>
              <p:nvPr/>
            </p:nvSpPr>
            <p:spPr>
              <a:xfrm>
                <a:off x="6378588" y="4718618"/>
                <a:ext cx="2058910" cy="1124793"/>
              </a:xfrm>
              <a:prstGeom prst="triangle">
                <a:avLst>
                  <a:gd name="adj" fmla="val 49460"/>
                </a:avLst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6755667" y="5008792"/>
                <a:ext cx="1086200" cy="2614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600" b="1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600" b="1" smtClean="0">
                    <a:solidFill>
                      <a:srgbClr val="FF0000"/>
                    </a:solidFill>
                  </a:rPr>
                  <a:t>Hot</a:t>
                </a:r>
              </a:p>
              <a:p>
                <a:pPr marL="171450" indent="-1714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600" smtClean="0">
                    <a:solidFill>
                      <a:srgbClr val="FF0000"/>
                    </a:solidFill>
                  </a:rPr>
                  <a:t>High storage cost</a:t>
                </a:r>
              </a:p>
              <a:p>
                <a:pPr marL="171450" indent="-1714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600" smtClean="0">
                    <a:solidFill>
                      <a:srgbClr val="FF0000"/>
                    </a:solidFill>
                  </a:rPr>
                  <a:t>Low access cost</a:t>
                </a:r>
              </a:p>
              <a:p>
                <a:pPr marL="171450" indent="-1714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600" smtClean="0">
                    <a:solidFill>
                      <a:srgbClr val="FF0000"/>
                    </a:solidFill>
                  </a:rPr>
                  <a:t>Fast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7090383" y="5306384"/>
                <a:ext cx="1086200" cy="2614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600" b="1" smtClean="0">
                    <a:solidFill>
                      <a:srgbClr val="FF0000"/>
                    </a:solidFill>
                  </a:rPr>
                  <a:t> Cool</a:t>
                </a:r>
                <a:endParaRPr lang="en-US" altLang="ko-KR" sz="600">
                  <a:solidFill>
                    <a:srgbClr val="FF0000"/>
                  </a:solidFill>
                </a:endParaRPr>
              </a:p>
              <a:p>
                <a:pPr marL="171450" indent="-1714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600" smtClean="0">
                    <a:solidFill>
                      <a:srgbClr val="FF0000"/>
                    </a:solidFill>
                  </a:rPr>
                  <a:t>Low storage cost</a:t>
                </a:r>
              </a:p>
              <a:p>
                <a:pPr marL="171450" indent="-1714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600" smtClean="0">
                    <a:solidFill>
                      <a:srgbClr val="FF0000"/>
                    </a:solidFill>
                  </a:rPr>
                  <a:t>High access cost</a:t>
                </a: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7415240" y="5595941"/>
                <a:ext cx="1086200" cy="2614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600" b="1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600" b="1" smtClean="0">
                    <a:solidFill>
                      <a:srgbClr val="FF0000"/>
                    </a:solidFill>
                  </a:rPr>
                  <a:t>Archive</a:t>
                </a:r>
              </a:p>
              <a:p>
                <a:pPr marL="171450" indent="-1714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600" smtClean="0">
                    <a:solidFill>
                      <a:srgbClr val="FF0000"/>
                    </a:solidFill>
                  </a:rPr>
                  <a:t>Lower storage cost</a:t>
                </a:r>
              </a:p>
              <a:p>
                <a:pPr marL="171450" indent="-1714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600" smtClean="0">
                    <a:solidFill>
                      <a:srgbClr val="FF0000"/>
                    </a:solidFill>
                  </a:rPr>
                  <a:t>Highest access cost</a:t>
                </a:r>
              </a:p>
              <a:p>
                <a:pPr marL="171450" indent="-171450"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600" smtClean="0">
                    <a:solidFill>
                      <a:srgbClr val="FF0000"/>
                    </a:solidFill>
                  </a:rPr>
                  <a:t>15 hours to access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330842" y="3813038"/>
              <a:ext cx="1056576" cy="2273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lnSpc>
                  <a:spcPct val="80000"/>
                </a:lnSpc>
              </a:pPr>
              <a:r>
                <a:rPr lang="en-US" altLang="ko-KR" sz="600" b="1" smtClean="0">
                  <a:solidFill>
                    <a:srgbClr val="FF0000"/>
                  </a:solidFill>
                </a:rPr>
                <a:t> Premium</a:t>
              </a:r>
            </a:p>
            <a:p>
              <a:pPr marL="171450" indent="-171450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en-US" altLang="ko-KR" sz="600" smtClean="0">
                  <a:solidFill>
                    <a:srgbClr val="FF0000"/>
                  </a:solidFill>
                </a:rPr>
                <a:t>SSD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117948" y="3796806"/>
            <a:ext cx="2254353" cy="1080379"/>
            <a:chOff x="284544" y="3796806"/>
            <a:chExt cx="2254353" cy="1080379"/>
          </a:xfrm>
        </p:grpSpPr>
        <p:grpSp>
          <p:nvGrpSpPr>
            <p:cNvPr id="47" name="그룹 46"/>
            <p:cNvGrpSpPr/>
            <p:nvPr/>
          </p:nvGrpSpPr>
          <p:grpSpPr>
            <a:xfrm>
              <a:off x="363959" y="3796806"/>
              <a:ext cx="2174938" cy="1080379"/>
              <a:chOff x="6378588" y="4718618"/>
              <a:chExt cx="2174938" cy="1138796"/>
            </a:xfrm>
          </p:grpSpPr>
          <p:sp>
            <p:nvSpPr>
              <p:cNvPr id="49" name="이등변 삼각형 48"/>
              <p:cNvSpPr/>
              <p:nvPr/>
            </p:nvSpPr>
            <p:spPr>
              <a:xfrm>
                <a:off x="6378588" y="4718618"/>
                <a:ext cx="2058910" cy="1124793"/>
              </a:xfrm>
              <a:prstGeom prst="triangle">
                <a:avLst>
                  <a:gd name="adj" fmla="val 49460"/>
                </a:avLst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6715153" y="5008792"/>
                <a:ext cx="1086200" cy="2614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600" b="1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600" b="1" smtClean="0">
                    <a:solidFill>
                      <a:srgbClr val="FF0000"/>
                    </a:solidFill>
                  </a:rPr>
                  <a:t>트랜잭션 최적화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7084598" y="5306384"/>
                <a:ext cx="1086200" cy="2614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600" b="1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600" b="1" smtClean="0">
                    <a:solidFill>
                      <a:srgbClr val="FF0000"/>
                    </a:solidFill>
                  </a:rPr>
                  <a:t>Hot</a:t>
                </a:r>
                <a:endParaRPr lang="en-US" altLang="ko-KR" sz="60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7467326" y="5595941"/>
                <a:ext cx="1086200" cy="2614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600" b="1" smtClean="0">
                    <a:solidFill>
                      <a:srgbClr val="FF0000"/>
                    </a:solidFill>
                  </a:rPr>
                  <a:t> Cool</a:t>
                </a:r>
                <a:endParaRPr lang="ko-KR" altLang="en-US" sz="6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8" name="모서리가 둥근 직사각형 47"/>
            <p:cNvSpPr/>
            <p:nvPr/>
          </p:nvSpPr>
          <p:spPr>
            <a:xfrm>
              <a:off x="284544" y="3813038"/>
              <a:ext cx="1056576" cy="2273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>
                <a:lnSpc>
                  <a:spcPct val="80000"/>
                </a:lnSpc>
              </a:pPr>
              <a:r>
                <a:rPr lang="en-US" altLang="ko-KR" sz="600" b="1" smtClean="0">
                  <a:solidFill>
                    <a:srgbClr val="FF0000"/>
                  </a:solidFill>
                </a:rPr>
                <a:t> Premium</a:t>
              </a:r>
            </a:p>
            <a:p>
              <a:pPr marL="171450" indent="-171450">
                <a:lnSpc>
                  <a:spcPct val="80000"/>
                </a:lnSpc>
                <a:buFont typeface="Arial" panose="020B0604020202020204" pitchFamily="34" charset="0"/>
                <a:buChar char="•"/>
              </a:pPr>
              <a:r>
                <a:rPr lang="en-US" altLang="ko-KR" sz="600" smtClean="0">
                  <a:solidFill>
                    <a:srgbClr val="FF0000"/>
                  </a:solidFill>
                </a:rPr>
                <a:t>SSD</a:t>
              </a:r>
              <a:endParaRPr lang="ko-KR" altLang="en-US" sz="600">
                <a:solidFill>
                  <a:srgbClr val="FF0000"/>
                </a:solidFill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8522857" y="3666878"/>
            <a:ext cx="3251693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Tiers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5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프리미엄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SSD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디스크 타입으로 운영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트랜잭션 최적화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프리미엄 파일공유 계층에서 제공되는 대기시간이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                   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필요없는 트랜잭션이 많은 워크로드 지원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Hot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팀 공유 및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파일 동기화 같은 범용 파일 공유 케이스에 최적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Cool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온라인 장기보관 및 변동량 적은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파일 동기화 케이스에 최적</a:t>
            </a:r>
            <a:endParaRPr lang="en-US" altLang="ko-KR" sz="700" smtClean="0"/>
          </a:p>
        </p:txBody>
      </p:sp>
    </p:spTree>
    <p:extLst>
      <p:ext uri="{BB962C8B-B14F-4D97-AF65-F5344CB8AC3E}">
        <p14:creationId xmlns:p14="http://schemas.microsoft.com/office/powerpoint/2010/main" val="30002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4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93. </a:t>
            </a:r>
            <a:r>
              <a:rPr lang="en-US" altLang="ko-KR" b="1"/>
              <a:t>Azure Storage – </a:t>
            </a:r>
            <a:r>
              <a:rPr lang="ko-KR" altLang="en-US" b="1" smtClean="0"/>
              <a:t>복제</a:t>
            </a:r>
            <a:r>
              <a:rPr lang="en-US" altLang="ko-KR" b="1" smtClean="0"/>
              <a:t>(DR)</a:t>
            </a:r>
            <a:endParaRPr lang="ko-KR" altLang="en-US" b="1" dirty="0"/>
          </a:p>
        </p:txBody>
      </p:sp>
      <p:pic>
        <p:nvPicPr>
          <p:cNvPr id="1026" name="Picture 2" descr="C:\Users\서윤아빠\AppData\Local\Temp\DambiNote\dmb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6" y="966373"/>
            <a:ext cx="5750842" cy="44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43890"/>
              </p:ext>
            </p:extLst>
          </p:nvPr>
        </p:nvGraphicFramePr>
        <p:xfrm>
          <a:off x="6286499" y="989231"/>
          <a:ext cx="5631180" cy="5282028"/>
        </p:xfrm>
        <a:graphic>
          <a:graphicData uri="http://schemas.openxmlformats.org/drawingml/2006/table">
            <a:tbl>
              <a:tblPr/>
              <a:tblGrid>
                <a:gridCol w="1141524"/>
                <a:gridCol w="1529428"/>
                <a:gridCol w="687371"/>
                <a:gridCol w="891816"/>
                <a:gridCol w="1381041"/>
              </a:tblGrid>
              <a:tr h="3648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복제방식</a:t>
                      </a:r>
                      <a:endParaRPr lang="ko-KR" altLang="en-US" sz="180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582" marR="47582" marT="47582" marB="475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복제본</a:t>
                      </a:r>
                      <a:endParaRPr lang="ko-KR" altLang="en-US" sz="180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Write </a:t>
                      </a:r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모드</a:t>
                      </a:r>
                      <a:endParaRPr lang="ko-KR" altLang="en-US" sz="180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R/O </a:t>
                      </a:r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전용</a:t>
                      </a:r>
                      <a:endParaRPr lang="ko-KR" altLang="en-US" sz="180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장애조치 범위</a:t>
                      </a:r>
                      <a:endParaRPr lang="ko-KR" altLang="en-US" sz="180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723806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LRS </a:t>
                      </a:r>
                      <a:r>
                        <a:rPr 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(Locally redundant storage)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소스 외 </a:t>
                      </a:r>
                      <a:endParaRPr lang="en-US" altLang="ko-KR" sz="800" b="0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동기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동일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3806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ZRS </a:t>
                      </a:r>
                      <a:r>
                        <a:rPr 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(Zone redundant </a:t>
                      </a:r>
                      <a:endParaRPr lang="en-US" sz="800" b="1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같은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서로다른 </a:t>
                      </a:r>
                      <a:r>
                        <a:rPr lang="en-US" altLang="ko-KR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2~3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동기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3806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GRS</a:t>
                      </a:r>
                      <a:r>
                        <a:rPr 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(Geo redundant </a:t>
                      </a:r>
                      <a:endParaRPr lang="en-US" sz="800" b="1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소스 외 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단일 보조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동기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비동기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지역전체 장애시 </a:t>
                      </a:r>
                      <a:endParaRPr lang="en-US" altLang="ko-KR" sz="800" b="0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다른지역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D/C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사용가능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5261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RA-GRS </a:t>
                      </a:r>
                      <a:r>
                        <a:rPr 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(ReadAccess-Geo </a:t>
                      </a:r>
                      <a:endParaRPr lang="en-US" sz="800" b="1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redundant 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storage)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소스 외 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단일 보조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동기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비동기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 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별도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Read Endpoint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존재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지역전체 장애시 </a:t>
                      </a:r>
                      <a:endParaRPr lang="en-US" altLang="ko-KR" sz="800" b="0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다른지역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D/C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사용가능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5261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GZRS</a:t>
                      </a:r>
                      <a:r>
                        <a:rPr 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(Geo Zone </a:t>
                      </a:r>
                      <a:endParaRPr lang="en-US" sz="800" b="1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redundant 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storage)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같은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서로다른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2~3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보조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단일 보조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동기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비동기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지역전체 장애시 </a:t>
                      </a:r>
                      <a:endParaRPr lang="en-US" altLang="ko-KR" sz="800" b="0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다른지역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D/C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사용가능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5261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RA-GZRS</a:t>
                      </a:r>
                      <a:r>
                        <a:rPr 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(ReadAccess-Geo Zone redundant </a:t>
                      </a:r>
                      <a:endParaRPr lang="en-US" sz="800" b="1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sz="800" b="1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storage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같은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서로다른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2~3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보조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단일 보조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동기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비동기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 </a:t>
                      </a:r>
                      <a:r>
                        <a:rPr lang="ko-KR" altLang="en-US" sz="800">
                          <a:effectLst/>
                          <a:latin typeface="+mn-ea"/>
                          <a:ea typeface="+mn-ea"/>
                        </a:rPr>
                        <a:t> </a:t>
                      </a:r>
                      <a:br>
                        <a:rPr lang="ko-KR" altLang="en-US" sz="80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복제본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별도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Read Endpoint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존재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지역전체 장애시 </a:t>
                      </a:r>
                      <a:endParaRPr lang="en-US" altLang="ko-KR" sz="800" b="0" i="0" u="none" strike="noStrike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다른지역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D/C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사용가능</a:t>
                      </a:r>
                      <a:endParaRPr lang="ko-KR" altLang="en-US" sz="800">
                        <a:effectLst/>
                        <a:latin typeface="+mn-ea"/>
                        <a:ea typeface="+mn-ea"/>
                      </a:endParaRPr>
                    </a:p>
                  </a:txBody>
                  <a:tcPr marL="47582" marR="47582" marT="47582" marB="47582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60797" y="5343526"/>
            <a:ext cx="6096000" cy="991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저장소 계정에 대한 쓰기 요청은 </a:t>
            </a:r>
            <a:r>
              <a:rPr lang="ko-KR" altLang="en-US" sz="800" smtClean="0">
                <a:solidFill>
                  <a:srgbClr val="000000"/>
                </a:solidFill>
                <a:latin typeface="+mn-ea"/>
              </a:rPr>
              <a:t>동기화 방식이므로 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쓰기 작업은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개의 모든 복제본에 데이터가 작성된 후에만 성공적으로 반환</a:t>
            </a:r>
            <a:endParaRPr lang="ko-KR" altLang="en-US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데이터가 보조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AZ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에 비동기식으로 </a:t>
            </a:r>
            <a:r>
              <a:rPr lang="ko-KR" altLang="en-US" sz="800" smtClean="0">
                <a:solidFill>
                  <a:srgbClr val="000000"/>
                </a:solidFill>
                <a:latin typeface="+mn-ea"/>
              </a:rPr>
              <a:t>복제되므로 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기본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AZ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을 복구할 수 없는 경우 기본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AZ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에 영향을 미치는 오류로 인해 </a:t>
            </a:r>
            <a:r>
              <a:rPr lang="en-US" altLang="ko-KR" sz="8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80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800" smtClean="0">
                <a:solidFill>
                  <a:srgbClr val="000000"/>
                </a:solidFill>
                <a:latin typeface="+mn-ea"/>
              </a:rPr>
              <a:t>데이터가 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손실될 수 있음</a:t>
            </a:r>
            <a:endParaRPr lang="ko-KR" altLang="en-US" sz="80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80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기본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AZ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에 대한 최신 쓰기와 보조 지역에 대한 마지막 쓰기 사이의 간격을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RPO(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복구 지점 목표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라고 하며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Azure Storage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8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800" smtClean="0">
                <a:solidFill>
                  <a:srgbClr val="000000"/>
                </a:solidFill>
                <a:latin typeface="+mn-ea"/>
              </a:rPr>
              <a:t>  RPO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는 일반적으로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15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분 미만이지만 현재 보조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AZ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에 데이터를 복제하는 데 걸리는 시간에 대한 </a:t>
            </a:r>
            <a:r>
              <a:rPr lang="en-US" altLang="ko-KR" sz="800">
                <a:solidFill>
                  <a:srgbClr val="000000"/>
                </a:solidFill>
                <a:latin typeface="+mn-ea"/>
              </a:rPr>
              <a:t>SLA</a:t>
            </a:r>
            <a:r>
              <a:rPr lang="ko-KR" altLang="en-US" sz="800">
                <a:solidFill>
                  <a:srgbClr val="000000"/>
                </a:solidFill>
                <a:latin typeface="+mn-ea"/>
              </a:rPr>
              <a:t>는 없음</a:t>
            </a:r>
            <a:endParaRPr lang="ko-KR" altLang="en-US" sz="800">
              <a:effectLst/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저장소 복제 방식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188893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303" y="143219"/>
            <a:ext cx="544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94. </a:t>
            </a:r>
            <a:r>
              <a:rPr lang="en-US" altLang="ko-KR" b="1"/>
              <a:t>Azure Storage – </a:t>
            </a:r>
            <a:r>
              <a:rPr lang="ko-KR" altLang="en-US" b="1" smtClean="0"/>
              <a:t>고 가용성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저장소 고 가용성 구현방식</a:t>
            </a:r>
            <a:endParaRPr lang="ko-KR" altLang="en-US" sz="1200" b="1" u="sng" dirty="0"/>
          </a:p>
        </p:txBody>
      </p:sp>
      <p:sp>
        <p:nvSpPr>
          <p:cNvPr id="4" name="직사각형 3"/>
          <p:cNvSpPr/>
          <p:nvPr/>
        </p:nvSpPr>
        <p:spPr>
          <a:xfrm>
            <a:off x="144780" y="1043392"/>
            <a:ext cx="5562600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 고려요소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5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저장소 중복옵션으로 데이터 복제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기본 엔드포인트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(Primary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저장소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중단 발생시 어플리케이션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operation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로직 고려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주 지역에 대한 읽기 요청시간 초과되면 보조 지역으로 자동 리다이렉션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보조 지역을 읽기 전용으로 활용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사전에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R/O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지원하는 복제 방식이어야 함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처리 재시도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(Azure Storage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클라이언트 라이브러리 활용하여 재시도 가능할만한 오류 확인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(404 not found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리소스 자체를 찾을 수 없어 재시도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x, 500 Internal Server error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재시도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고 가용성 구현 방식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5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Storage Account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대한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범용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v1, v2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및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Blog storage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계정 유형에만 사용가능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Storage Account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기본 엔드포인트가 되도록 보조 엔드포인트 업데이트되며 이는 내부적으로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주 지역의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DNS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보조 지역을 가리키도록 변경됨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완료되면 새로운 엔드포인트에 쓰기 작업 수행 가능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저장소 계정의 보조 지역이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R/O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가능한 경우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수행하지 않고 보조 엔드포인트를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read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할 수도 있음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제약사항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5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GRS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와 같이 보조 지역에 비동기 데이터 복제방식은 주 지역에 쓰여진 데이터는 보조 지역에 기록시 지연 발생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기본 엔드포인트 중단 발생시 보조 엔드포인트에 아직 복제되지 않은 쓰기작업 손실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쓰기작업 손실에 대한 어플리케이션의 적절한 로직 설계 필요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후에는 새로운 주 지역에서의 스토리지 계정 유형이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LRS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 자동 변환되므로 계정에 대해 또다시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고 가용성 개선을 위해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GRS, RA-GRS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등으로 변환 고려해야함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저장소 계정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일부로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VM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까지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되지는 않음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보조 지역으로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된 후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새로 생성해야함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이는 즉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VM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대한 고 가용성도 필요함을 암시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저장소 복제 유형별 가용성 수준</a:t>
            </a:r>
            <a:endParaRPr lang="ko-KR" altLang="en-US" sz="800" b="1">
              <a:effectLst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5196335"/>
            <a:ext cx="4709160" cy="145932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04560" y="1043392"/>
            <a:ext cx="5562600" cy="22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시나리오</a:t>
            </a:r>
            <a:endParaRPr lang="ko-KR" altLang="en-US" sz="800" b="1">
              <a:effectLst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363027"/>
            <a:ext cx="2824897" cy="15097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3079433"/>
            <a:ext cx="2824897" cy="15373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4823514"/>
            <a:ext cx="2824897" cy="157974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939947" y="1363027"/>
            <a:ext cx="317585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1)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정상 상태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클라이언트가 주 지역의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Storage Account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데이터를 쓰고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해당 데이터를 보조 지역에 비동기적으로 복사</a:t>
            </a:r>
            <a:endParaRPr lang="ko-KR" altLang="en-US" sz="800">
              <a:effectLst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39947" y="3079433"/>
            <a:ext cx="3175853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 중단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주 지역의 기본 엔드포인트를 사용할 수 없는 경우 클라이언트는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 계정에 더 이상 쓸수가 없음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기본 엔드포인트를 사용할 수 없지만 아직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발생하기 전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보조 지역으로 복제된 최신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RPO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계산하여 주 지역과 보조 지역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간의 데이터 손실 크기를 예상하는 작업이 백그라우드로 수행됨</a:t>
            </a:r>
            <a:endParaRPr lang="ko-KR" altLang="en-US" sz="800">
              <a:effectLst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939947" y="4802290"/>
            <a:ext cx="3175853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3)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 계정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:</a:t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프로세스를 통해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Storage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 제공하는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DNS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업데이트 함으로서 보조 엔드포인트가 스토리지 계정의 새로운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기본 엔드포인트로 변경됨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Blob, Table, Queue, File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대한 기존 스토리지 서비스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엔드포인트 모두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failover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후에도 유지되며 서비스 재개가능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(Azure VM VHD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디스크가 저장된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Page blob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 보조 지역으로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엔드포인트 이동되었더라도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자체는 복원되지 않음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ko-KR" altLang="en-US" sz="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98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63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99. OnPremise </a:t>
            </a:r>
            <a:r>
              <a:rPr lang="ko-KR" altLang="en-US" b="1" smtClean="0"/>
              <a:t>이관전략 </a:t>
            </a:r>
            <a:r>
              <a:rPr lang="en-US" altLang="ko-KR" b="1" smtClean="0"/>
              <a:t>– </a:t>
            </a:r>
            <a:r>
              <a:rPr lang="ko-KR" altLang="en-US" b="1" smtClean="0"/>
              <a:t>스토리지</a:t>
            </a:r>
            <a:r>
              <a:rPr lang="en-US" altLang="ko-KR" b="1" smtClean="0"/>
              <a:t>(SAN/NAS)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579415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스토리지 아키텍처 </a:t>
            </a:r>
            <a:r>
              <a:rPr lang="en-US" altLang="ko-KR" sz="1200" b="1" u="sng" smtClean="0"/>
              <a:t>on Azure</a:t>
            </a:r>
            <a:endParaRPr lang="ko-KR" altLang="en-US" sz="1200" b="1" u="sng" dirty="0"/>
          </a:p>
        </p:txBody>
      </p:sp>
      <p:sp>
        <p:nvSpPr>
          <p:cNvPr id="8" name="직사각형 7"/>
          <p:cNvSpPr/>
          <p:nvPr/>
        </p:nvSpPr>
        <p:spPr>
          <a:xfrm>
            <a:off x="2683405" y="1201435"/>
            <a:ext cx="356499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인프라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아키텍처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Linux/UNIX/Windows </a:t>
            </a:r>
            <a:r>
              <a:rPr lang="ko-KR" altLang="en-US" sz="700" smtClean="0"/>
              <a:t>이기종 플랫폼에서 </a:t>
            </a:r>
            <a:r>
              <a:rPr lang="en-US" altLang="ko-KR" sz="700" smtClean="0"/>
              <a:t>SAN/NAS</a:t>
            </a:r>
            <a:r>
              <a:rPr lang="ko-KR" altLang="en-US" sz="700" smtClean="0"/>
              <a:t> 통합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스토리지에 </a:t>
            </a:r>
            <a:r>
              <a:rPr lang="en-US" altLang="ko-KR" sz="700" smtClean="0"/>
              <a:t>R/W</a:t>
            </a: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VMware </a:t>
            </a:r>
            <a:r>
              <a:rPr lang="ko-KR" altLang="en-US" sz="700" smtClean="0"/>
              <a:t>데이터스토어는 내 개별 </a:t>
            </a:r>
            <a:r>
              <a:rPr lang="en-US" altLang="ko-KR" sz="700" smtClean="0"/>
              <a:t>LUN </a:t>
            </a:r>
            <a:r>
              <a:rPr lang="ko-KR" altLang="en-US" sz="700" smtClean="0"/>
              <a:t>단위로 볼륨 할당</a:t>
            </a:r>
            <a:r>
              <a:rPr lang="en-US" altLang="ko-KR" sz="700" smtClean="0"/>
              <a:t>, </a:t>
            </a:r>
            <a:br>
              <a:rPr lang="en-US" altLang="ko-KR" sz="700" smtClean="0"/>
            </a:br>
            <a:r>
              <a:rPr lang="en-US" altLang="ko-KR" sz="700" smtClean="0"/>
              <a:t>VM </a:t>
            </a:r>
            <a:r>
              <a:rPr lang="ko-KR" altLang="en-US" sz="700" smtClean="0"/>
              <a:t>단위 </a:t>
            </a:r>
            <a:r>
              <a:rPr lang="en-US" altLang="ko-KR" sz="700" smtClean="0"/>
              <a:t>VMDK </a:t>
            </a:r>
            <a:r>
              <a:rPr lang="ko-KR" altLang="en-US" sz="700" smtClean="0"/>
              <a:t>구성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이중화 서버는 물리</a:t>
            </a:r>
            <a:r>
              <a:rPr lang="en-US" altLang="ko-KR" sz="700" smtClean="0"/>
              <a:t>LUN </a:t>
            </a:r>
            <a:r>
              <a:rPr lang="ko-KR" altLang="en-US" sz="700" smtClean="0"/>
              <a:t>을 </a:t>
            </a:r>
            <a:r>
              <a:rPr lang="en-US" altLang="ko-KR" sz="700" smtClean="0"/>
              <a:t>concurrent</a:t>
            </a:r>
            <a:r>
              <a:rPr lang="ko-KR" altLang="en-US" sz="700" smtClean="0"/>
              <a:t> 옵션으로 상호 자원공유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UNIX </a:t>
            </a:r>
            <a:r>
              <a:rPr lang="ko-KR" altLang="en-US" sz="700" smtClean="0"/>
              <a:t>머신은 </a:t>
            </a:r>
            <a:r>
              <a:rPr lang="en-US" altLang="ko-KR" sz="700" smtClean="0"/>
              <a:t>VIO </a:t>
            </a:r>
            <a:r>
              <a:rPr lang="ko-KR" altLang="en-US" sz="700" smtClean="0"/>
              <a:t>가상화 구성되어 </a:t>
            </a:r>
            <a:r>
              <a:rPr lang="en-US" altLang="ko-KR" sz="700" smtClean="0"/>
              <a:t>VSCSI, NPIV </a:t>
            </a:r>
            <a:r>
              <a:rPr lang="ko-KR" altLang="en-US" sz="700" smtClean="0"/>
              <a:t>프로비저닝 구성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SAN </a:t>
            </a:r>
            <a:r>
              <a:rPr lang="ko-KR" altLang="en-US" sz="700" smtClean="0"/>
              <a:t>이중화로 스토리지 볼륨</a:t>
            </a:r>
            <a:r>
              <a:rPr lang="en-US" altLang="ko-KR" sz="700" smtClean="0"/>
              <a:t> PowerPath </a:t>
            </a:r>
            <a:r>
              <a:rPr lang="ko-KR" altLang="en-US" sz="700" smtClean="0"/>
              <a:t>구성</a:t>
            </a:r>
            <a:r>
              <a:rPr lang="en-US" altLang="ko-KR" sz="700" smtClean="0"/>
              <a:t>, </a:t>
            </a:r>
            <a:r>
              <a:rPr lang="ko-KR" altLang="en-US" sz="700" smtClean="0"/>
              <a:t>고 가용성</a:t>
            </a:r>
            <a:r>
              <a:rPr lang="en-US" altLang="ko-KR" sz="700" smtClean="0"/>
              <a:t> </a:t>
            </a:r>
            <a:r>
              <a:rPr lang="ko-KR" altLang="en-US" sz="700" smtClean="0"/>
              <a:t>구성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endParaRPr lang="en-US" altLang="ko-KR" sz="70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/>
              <a:t>DR </a:t>
            </a:r>
            <a:r>
              <a:rPr lang="ko-KR" altLang="en-US" sz="700" b="1" smtClean="0"/>
              <a:t>스토리지 </a:t>
            </a:r>
            <a:r>
              <a:rPr lang="ko-KR" altLang="en-US" sz="700" b="1" smtClean="0"/>
              <a:t>복제</a:t>
            </a:r>
            <a:endParaRPr lang="en-US" altLang="ko-KR" sz="700" b="1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DWDM </a:t>
            </a:r>
            <a:r>
              <a:rPr lang="ko-KR" altLang="en-US" sz="700" smtClean="0"/>
              <a:t>광회선을 통한 </a:t>
            </a:r>
            <a:r>
              <a:rPr lang="en-US" altLang="ko-KR" sz="700" smtClean="0"/>
              <a:t>SRDF </a:t>
            </a:r>
            <a:r>
              <a:rPr lang="ko-KR" altLang="en-US" sz="700" smtClean="0"/>
              <a:t>볼륨복제</a:t>
            </a:r>
            <a:r>
              <a:rPr lang="en-US" altLang="ko-KR" sz="700" smtClean="0"/>
              <a:t>, NAS Replication </a:t>
            </a:r>
            <a:r>
              <a:rPr lang="ko-KR" altLang="en-US" sz="700" smtClean="0"/>
              <a:t>구성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DR </a:t>
            </a:r>
            <a:r>
              <a:rPr lang="ko-KR" altLang="en-US" sz="700" smtClean="0"/>
              <a:t>상황시 스냅샷 </a:t>
            </a:r>
            <a:r>
              <a:rPr lang="en-US" altLang="ko-KR" sz="700" smtClean="0"/>
              <a:t>checkpoint </a:t>
            </a:r>
            <a:r>
              <a:rPr lang="ko-KR" altLang="en-US" sz="700" smtClean="0"/>
              <a:t>생성을 통한 </a:t>
            </a:r>
            <a:r>
              <a:rPr lang="en-US" altLang="ko-KR" sz="700" smtClean="0"/>
              <a:t>Volume attach </a:t>
            </a:r>
            <a:r>
              <a:rPr lang="ko-KR" altLang="en-US" sz="700" smtClean="0"/>
              <a:t>수행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VTL</a:t>
            </a:r>
            <a:r>
              <a:rPr lang="ko-KR" altLang="en-US" sz="700" smtClean="0"/>
              <a:t> 도메인 및 카탈로그 </a:t>
            </a:r>
            <a:r>
              <a:rPr lang="en-US" altLang="ko-KR" sz="700" smtClean="0"/>
              <a:t>Checkpoint </a:t>
            </a:r>
            <a:r>
              <a:rPr lang="ko-KR" altLang="en-US" sz="700" smtClean="0"/>
              <a:t>복제로 재난복구 기반 확보</a:t>
            </a:r>
            <a:endParaRPr lang="en-US" altLang="ko-KR" sz="700" smtClean="0"/>
          </a:p>
        </p:txBody>
      </p:sp>
      <p:sp>
        <p:nvSpPr>
          <p:cNvPr id="392" name="직사각형 391"/>
          <p:cNvSpPr/>
          <p:nvPr/>
        </p:nvSpPr>
        <p:spPr>
          <a:xfrm>
            <a:off x="2683405" y="2976336"/>
            <a:ext cx="356499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Thin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Provisioning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OS </a:t>
            </a:r>
            <a:r>
              <a:rPr lang="ko-KR" altLang="en-US" sz="700" smtClean="0"/>
              <a:t>할당된 영역이 아닌 실제 데이터 누적영역만큼 스토리지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Vol</a:t>
            </a:r>
            <a:r>
              <a:rPr lang="ko-KR" altLang="en-US" sz="700" smtClean="0"/>
              <a:t> 프로비저닝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물리적으로 할당된 것보다 더 많은 용량을 어플리케이션에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제공함으로서 용량 활용도와 성능을 향상시킬 수 있음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endParaRPr lang="en-US" altLang="ko-KR" sz="70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/>
              <a:t>Fast </a:t>
            </a:r>
            <a:r>
              <a:rPr lang="en-US" altLang="ko-KR" sz="700" b="1" smtClean="0"/>
              <a:t>VP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LUN </a:t>
            </a:r>
            <a:r>
              <a:rPr lang="ko-KR" altLang="en-US" sz="700" smtClean="0"/>
              <a:t>레벨에서 사전 워크로드 모니터링</a:t>
            </a:r>
            <a:r>
              <a:rPr lang="en-US" altLang="ko-KR" sz="700" smtClean="0"/>
              <a:t>, </a:t>
            </a:r>
            <a:r>
              <a:rPr lang="ko-KR" altLang="en-US" sz="700" smtClean="0"/>
              <a:t>사용량이 많은 데이터는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SSD </a:t>
            </a:r>
            <a:r>
              <a:rPr lang="ko-KR" altLang="en-US" sz="700" smtClean="0"/>
              <a:t>영역으로 이동</a:t>
            </a:r>
            <a:r>
              <a:rPr lang="en-US" altLang="ko-KR" sz="700" smtClean="0"/>
              <a:t>, </a:t>
            </a:r>
            <a:r>
              <a:rPr lang="ko-KR" altLang="en-US" sz="700" smtClean="0"/>
              <a:t>적은 것은 저성능 디스크로 이동 관리 자동화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Storage Tiering </a:t>
            </a:r>
            <a:r>
              <a:rPr lang="ko-KR" altLang="en-US" sz="700" smtClean="0"/>
              <a:t>기술을 통해 </a:t>
            </a:r>
            <a:r>
              <a:rPr lang="en-US" altLang="ko-KR" sz="700" smtClean="0"/>
              <a:t>Array </a:t>
            </a:r>
            <a:r>
              <a:rPr lang="ko-KR" altLang="en-US" sz="700" smtClean="0"/>
              <a:t>내 서로 다른 용량</a:t>
            </a:r>
            <a:r>
              <a:rPr lang="en-US" altLang="ko-KR" sz="700" smtClean="0"/>
              <a:t>, </a:t>
            </a:r>
            <a:r>
              <a:rPr lang="ko-KR" altLang="en-US" sz="700" smtClean="0"/>
              <a:t>성능 </a:t>
            </a:r>
            <a:r>
              <a:rPr lang="en-US" altLang="ko-KR" sz="700" smtClean="0"/>
              <a:t>Pool </a:t>
            </a:r>
            <a:br>
              <a:rPr lang="en-US" altLang="ko-KR" sz="700" smtClean="0"/>
            </a:br>
            <a:r>
              <a:rPr lang="ko-KR" altLang="en-US" sz="700" smtClean="0"/>
              <a:t>은 계층화하고 어플리케이션 데이터를 재배치 하기 위해 활성</a:t>
            </a:r>
            <a:r>
              <a:rPr lang="en-US" altLang="ko-KR" sz="700" smtClean="0"/>
              <a:t>, </a:t>
            </a:r>
            <a:br>
              <a:rPr lang="en-US" altLang="ko-KR" sz="700" smtClean="0"/>
            </a:br>
            <a:r>
              <a:rPr lang="ko-KR" altLang="en-US" sz="700" smtClean="0"/>
              <a:t>비활성 데이터 식별 관리 자동화</a:t>
            </a:r>
            <a:endParaRPr lang="en-US" altLang="ko-KR" sz="700" smtClean="0"/>
          </a:p>
        </p:txBody>
      </p:sp>
      <p:grpSp>
        <p:nvGrpSpPr>
          <p:cNvPr id="500" name="그룹 499"/>
          <p:cNvGrpSpPr/>
          <p:nvPr/>
        </p:nvGrpSpPr>
        <p:grpSpPr>
          <a:xfrm>
            <a:off x="75978" y="1117790"/>
            <a:ext cx="2890247" cy="1847114"/>
            <a:chOff x="75978" y="1141658"/>
            <a:chExt cx="2890247" cy="1847114"/>
          </a:xfrm>
        </p:grpSpPr>
        <p:sp>
          <p:nvSpPr>
            <p:cNvPr id="394" name="모서리가 둥근 직사각형 393"/>
            <p:cNvSpPr/>
            <p:nvPr/>
          </p:nvSpPr>
          <p:spPr>
            <a:xfrm>
              <a:off x="75978" y="1291979"/>
              <a:ext cx="1107450" cy="149379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7" name="그룹 146"/>
            <p:cNvGrpSpPr/>
            <p:nvPr/>
          </p:nvGrpSpPr>
          <p:grpSpPr>
            <a:xfrm>
              <a:off x="463606" y="2182472"/>
              <a:ext cx="661767" cy="624514"/>
              <a:chOff x="166812" y="2701239"/>
              <a:chExt cx="807171" cy="738258"/>
            </a:xfrm>
          </p:grpSpPr>
          <p:sp>
            <p:nvSpPr>
              <p:cNvPr id="146" name="타원 145"/>
              <p:cNvSpPr/>
              <p:nvPr/>
            </p:nvSpPr>
            <p:spPr>
              <a:xfrm>
                <a:off x="166812" y="2701239"/>
                <a:ext cx="774767" cy="7272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6" name="그림 10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7518" y="2797235"/>
                <a:ext cx="182969" cy="255456"/>
              </a:xfrm>
              <a:prstGeom prst="rect">
                <a:avLst/>
              </a:prstGeom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4276" y="2805802"/>
                <a:ext cx="182969" cy="255456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2486" y="2812295"/>
                <a:ext cx="182969" cy="255456"/>
              </a:xfrm>
              <a:prstGeom prst="rect">
                <a:avLst/>
              </a:prstGeom>
            </p:spPr>
          </p:pic>
          <p:sp>
            <p:nvSpPr>
              <p:cNvPr id="145" name="직사각형 144"/>
              <p:cNvSpPr/>
              <p:nvPr/>
            </p:nvSpPr>
            <p:spPr>
              <a:xfrm>
                <a:off x="253078" y="3002897"/>
                <a:ext cx="720905" cy="436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Box </a:t>
                </a:r>
                <a:r>
                  <a:rPr lang="ko-KR" altLang="en-US" sz="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서버</a:t>
                </a:r>
                <a:endParaRPr lang="en-US" altLang="ko-KR" sz="600" b="1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altLang="ko-KR" sz="6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inux/Unix</a:t>
                </a:r>
              </a:p>
              <a:p>
                <a:r>
                  <a:rPr lang="en-US" altLang="ko-KR" sz="6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Windows</a:t>
                </a:r>
              </a:p>
            </p:txBody>
          </p:sp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167" y="1496439"/>
              <a:ext cx="270998" cy="40267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8474" y="2372525"/>
              <a:ext cx="270998" cy="402674"/>
            </a:xfrm>
            <a:prstGeom prst="rect">
              <a:avLst/>
            </a:prstGeom>
          </p:spPr>
        </p:pic>
        <p:cxnSp>
          <p:nvCxnSpPr>
            <p:cNvPr id="30" name="직선 화살표 연결선 29"/>
            <p:cNvCxnSpPr>
              <a:stCxn id="19" idx="2"/>
              <a:endCxn id="21" idx="0"/>
            </p:cNvCxnSpPr>
            <p:nvPr/>
          </p:nvCxnSpPr>
          <p:spPr>
            <a:xfrm>
              <a:off x="1591666" y="1899113"/>
              <a:ext cx="2307" cy="47341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1227911" y="1891745"/>
              <a:ext cx="719978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SRDF Volume 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60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복제</a:t>
              </a:r>
              <a:endParaRPr lang="en-US" altLang="ko-KR" sz="600" smtClean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641916" y="1880249"/>
              <a:ext cx="820503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smtClean="0"/>
                <a:t>TCP/IP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600" smtClean="0"/>
                <a:t>Filesystem 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600" smtClean="0"/>
                <a:t>복제</a:t>
              </a:r>
              <a:endParaRPr lang="en-US" altLang="ko-KR" sz="600" smtClean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244579" y="1340899"/>
              <a:ext cx="67800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smtClean="0"/>
                <a:t>SAN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779265" y="1330921"/>
              <a:ext cx="67800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smtClean="0"/>
                <a:t>NAS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7336" y="1582314"/>
              <a:ext cx="375717" cy="261575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425" y="2465828"/>
              <a:ext cx="375717" cy="261575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2125194" y="2760368"/>
              <a:ext cx="67800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600" smtClean="0"/>
                <a:t>[DR</a:t>
              </a:r>
              <a:r>
                <a:rPr lang="ko-KR" altLang="en-US" sz="600" smtClean="0"/>
                <a:t>센터</a:t>
              </a:r>
              <a:r>
                <a:rPr lang="en-US" altLang="ko-KR" sz="600" smtClean="0"/>
                <a:t>]</a:t>
              </a:r>
            </a:p>
          </p:txBody>
        </p:sp>
        <p:pic>
          <p:nvPicPr>
            <p:cNvPr id="50" name="Picture 14" descr="ICON_Storage_3up_Q408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47785" y="1560635"/>
              <a:ext cx="269081" cy="265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49" name="그룹 148"/>
            <p:cNvGrpSpPr/>
            <p:nvPr/>
          </p:nvGrpSpPr>
          <p:grpSpPr>
            <a:xfrm>
              <a:off x="467028" y="1385237"/>
              <a:ext cx="798910" cy="595331"/>
              <a:chOff x="469454" y="1099619"/>
              <a:chExt cx="917675" cy="761760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469454" y="1099619"/>
                <a:ext cx="774767" cy="7272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205" y="1188005"/>
                <a:ext cx="246800" cy="513929"/>
              </a:xfrm>
              <a:prstGeom prst="rect">
                <a:avLst/>
              </a:prstGeom>
            </p:spPr>
          </p:pic>
          <p:grpSp>
            <p:nvGrpSpPr>
              <p:cNvPr id="70" name="그룹 69"/>
              <p:cNvGrpSpPr/>
              <p:nvPr/>
            </p:nvGrpSpPr>
            <p:grpSpPr>
              <a:xfrm>
                <a:off x="929399" y="1148099"/>
                <a:ext cx="256201" cy="366661"/>
                <a:chOff x="768781" y="1271246"/>
                <a:chExt cx="312178" cy="367416"/>
              </a:xfrm>
            </p:grpSpPr>
            <p:grpSp>
              <p:nvGrpSpPr>
                <p:cNvPr id="56" name="그룹 55"/>
                <p:cNvGrpSpPr/>
                <p:nvPr/>
              </p:nvGrpSpPr>
              <p:grpSpPr>
                <a:xfrm>
                  <a:off x="768781" y="1419460"/>
                  <a:ext cx="151478" cy="219202"/>
                  <a:chOff x="7156101" y="2151827"/>
                  <a:chExt cx="2121599" cy="2020634"/>
                </a:xfrm>
              </p:grpSpPr>
              <p:pic>
                <p:nvPicPr>
                  <p:cNvPr id="51" name="Picture 3" descr="C:\Users\Abject-3D\Desktop\VMWare Files\FINAL diagrams\Basic Virtualization\3D PNGs\DGRM_Server_VMs_basic_6_VMware_Q408_2.png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7156101" y="2509015"/>
                    <a:ext cx="2121599" cy="166344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2" name="Picture 5" descr="C:\Users\Abject-3D\Desktop\VMWare Files\FINAL diagrams\Basic Virtualization\3D PNGs\DGRM_Server_VMs_basic_6_VMware_Q408_1.png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7156101" y="2151827"/>
                    <a:ext cx="2100453" cy="1536573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160864" y="21518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541864" y="23804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5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922864" y="26090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57" name="그룹 56"/>
                <p:cNvGrpSpPr/>
                <p:nvPr/>
              </p:nvGrpSpPr>
              <p:grpSpPr>
                <a:xfrm>
                  <a:off x="831740" y="1271246"/>
                  <a:ext cx="151478" cy="219202"/>
                  <a:chOff x="7156101" y="2151827"/>
                  <a:chExt cx="2121599" cy="2020634"/>
                </a:xfrm>
              </p:grpSpPr>
              <p:pic>
                <p:nvPicPr>
                  <p:cNvPr id="58" name="Picture 3" descr="C:\Users\Abject-3D\Desktop\VMWare Files\FINAL diagrams\Basic Virtualization\3D PNGs\DGRM_Server_VMs_basic_6_VMware_Q408_2.png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7156101" y="2509015"/>
                    <a:ext cx="2121599" cy="166344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9" name="Picture 5" descr="C:\Users\Abject-3D\Desktop\VMWare Files\FINAL diagrams\Basic Virtualization\3D PNGs\DGRM_Server_VMs_basic_6_VMware_Q408_1.png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7156101" y="2151827"/>
                    <a:ext cx="2100453" cy="1536573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0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160864" y="21518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1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541864" y="23804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922864" y="26090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929481" y="1413074"/>
                  <a:ext cx="151478" cy="219202"/>
                  <a:chOff x="7156101" y="2151827"/>
                  <a:chExt cx="2121599" cy="2020634"/>
                </a:xfrm>
              </p:grpSpPr>
              <p:pic>
                <p:nvPicPr>
                  <p:cNvPr id="64" name="Picture 3" descr="C:\Users\Abject-3D\Desktop\VMWare Files\FINAL diagrams\Basic Virtualization\3D PNGs\DGRM_Server_VMs_basic_6_VMware_Q408_2.png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7156101" y="2509015"/>
                    <a:ext cx="2121599" cy="166344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5" name="Picture 5" descr="C:\Users\Abject-3D\Desktop\VMWare Files\FINAL diagrams\Basic Virtualization\3D PNGs\DGRM_Server_VMs_basic_6_VMware_Q408_1.png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7156101" y="2151827"/>
                    <a:ext cx="2100453" cy="1536573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6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160864" y="21518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7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541864" y="23804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8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922859" y="2609028"/>
                    <a:ext cx="592173" cy="685802"/>
                  </a:xfrm>
                  <a:prstGeom prst="rect">
                    <a:avLst/>
                  </a:prstGeom>
                  <a:noFill/>
                </p:spPr>
              </p:pic>
            </p:grpSp>
          </p:grpSp>
          <p:sp>
            <p:nvSpPr>
              <p:cNvPr id="107" name="직사각형 106"/>
              <p:cNvSpPr/>
              <p:nvPr/>
            </p:nvSpPr>
            <p:spPr>
              <a:xfrm>
                <a:off x="815989" y="1459685"/>
                <a:ext cx="571140" cy="401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VMware ESXi</a:t>
                </a:r>
              </a:p>
            </p:txBody>
          </p:sp>
        </p:grpSp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1869" y="1513252"/>
              <a:ext cx="279053" cy="417911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2474" y="2352123"/>
              <a:ext cx="279053" cy="417911"/>
            </a:xfrm>
            <a:prstGeom prst="rect">
              <a:avLst/>
            </a:prstGeom>
          </p:spPr>
        </p:pic>
        <p:cxnSp>
          <p:nvCxnSpPr>
            <p:cNvPr id="153" name="직선 화살표 연결선 152"/>
            <p:cNvCxnSpPr>
              <a:stCxn id="38" idx="2"/>
              <a:endCxn id="40" idx="0"/>
            </p:cNvCxnSpPr>
            <p:nvPr/>
          </p:nvCxnSpPr>
          <p:spPr>
            <a:xfrm flipH="1">
              <a:off x="2123284" y="1843889"/>
              <a:ext cx="1911" cy="62193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/>
            <p:cNvCxnSpPr>
              <a:stCxn id="151" idx="2"/>
              <a:endCxn id="152" idx="0"/>
            </p:cNvCxnSpPr>
            <p:nvPr/>
          </p:nvCxnSpPr>
          <p:spPr>
            <a:xfrm>
              <a:off x="2531396" y="1931163"/>
              <a:ext cx="605" cy="42096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직사각형 158"/>
            <p:cNvSpPr/>
            <p:nvPr/>
          </p:nvSpPr>
          <p:spPr>
            <a:xfrm>
              <a:off x="2174569" y="1949548"/>
              <a:ext cx="640309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60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백업 도메인 </a:t>
              </a:r>
              <a:endParaRPr lang="en-US" altLang="ko-KR" sz="600" smtClean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60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복제</a:t>
              </a:r>
              <a:endParaRPr lang="en-US" altLang="ko-KR" sz="600" smtClean="0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2288217" y="1336371"/>
              <a:ext cx="678008" cy="192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smtClean="0"/>
                <a:t>VTL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678645" y="1141658"/>
              <a:ext cx="945879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500" smtClean="0"/>
                <a:t>SAN/</a:t>
              </a:r>
              <a:r>
                <a:rPr lang="ko-KR" altLang="en-US" sz="500" smtClean="0"/>
                <a:t>네트웍</a:t>
              </a:r>
              <a:r>
                <a:rPr lang="en-US" altLang="ko-KR" sz="500" smtClean="0"/>
                <a:t>/NDMP</a:t>
              </a:r>
              <a:r>
                <a:rPr lang="ko-KR" altLang="en-US" sz="500" smtClean="0"/>
                <a:t> 백업</a:t>
              </a:r>
              <a:endParaRPr lang="en-US" altLang="ko-KR" sz="500" smtClean="0"/>
            </a:p>
          </p:txBody>
        </p:sp>
        <p:pic>
          <p:nvPicPr>
            <p:cNvPr id="178" name="Picture 14" descr="ICON_Storage_3up_Q408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69496" y="1552154"/>
              <a:ext cx="269081" cy="265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8" name="꺾인 연결선 197"/>
            <p:cNvCxnSpPr>
              <a:stCxn id="19" idx="0"/>
              <a:endCxn id="151" idx="0"/>
            </p:cNvCxnSpPr>
            <p:nvPr/>
          </p:nvCxnSpPr>
          <p:spPr>
            <a:xfrm rot="16200000" flipH="1">
              <a:off x="2053124" y="1034980"/>
              <a:ext cx="16813" cy="939730"/>
            </a:xfrm>
            <a:prstGeom prst="bentConnector3">
              <a:avLst>
                <a:gd name="adj1" fmla="val -1274686"/>
              </a:avLst>
            </a:prstGeom>
            <a:ln>
              <a:prstDash val="dash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꺾인 연결선 198"/>
            <p:cNvCxnSpPr>
              <a:stCxn id="38" idx="0"/>
              <a:endCxn id="151" idx="0"/>
            </p:cNvCxnSpPr>
            <p:nvPr/>
          </p:nvCxnSpPr>
          <p:spPr>
            <a:xfrm rot="5400000" flipH="1" flipV="1">
              <a:off x="2293764" y="1344683"/>
              <a:ext cx="69062" cy="406201"/>
            </a:xfrm>
            <a:prstGeom prst="bentConnector3">
              <a:avLst>
                <a:gd name="adj1" fmla="val 431007"/>
              </a:avLst>
            </a:prstGeom>
            <a:ln>
              <a:prstDash val="dash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직사각형 395"/>
            <p:cNvSpPr/>
            <p:nvPr/>
          </p:nvSpPr>
          <p:spPr>
            <a:xfrm>
              <a:off x="1572989" y="2767173"/>
              <a:ext cx="850630" cy="221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700" b="1" smtClean="0"/>
                <a:t>Storage </a:t>
              </a:r>
              <a:r>
                <a:rPr lang="ko-KR" altLang="en-US" sz="700" b="1" smtClean="0"/>
                <a:t>계층</a:t>
              </a:r>
              <a:endParaRPr lang="en-US" altLang="ko-KR" sz="700" b="1" smtClean="0"/>
            </a:p>
          </p:txBody>
        </p:sp>
        <p:sp>
          <p:nvSpPr>
            <p:cNvPr id="397" name="직사각형 396"/>
            <p:cNvSpPr/>
            <p:nvPr/>
          </p:nvSpPr>
          <p:spPr>
            <a:xfrm>
              <a:off x="156480" y="2745499"/>
              <a:ext cx="969798" cy="221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700" b="1" smtClean="0"/>
                <a:t>Computing </a:t>
              </a:r>
              <a:r>
                <a:rPr lang="ko-KR" altLang="en-US" sz="700" b="1" smtClean="0"/>
                <a:t>계층</a:t>
              </a:r>
              <a:endParaRPr lang="en-US" altLang="ko-KR" sz="700" b="1" smtClean="0"/>
            </a:p>
          </p:txBody>
        </p:sp>
        <p:grpSp>
          <p:nvGrpSpPr>
            <p:cNvPr id="148" name="그룹 147"/>
            <p:cNvGrpSpPr/>
            <p:nvPr/>
          </p:nvGrpSpPr>
          <p:grpSpPr>
            <a:xfrm>
              <a:off x="75978" y="1725920"/>
              <a:ext cx="766689" cy="599019"/>
              <a:chOff x="171383" y="1907202"/>
              <a:chExt cx="954558" cy="730860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171383" y="1907202"/>
                <a:ext cx="774767" cy="7272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/>
              <p:cNvGrpSpPr/>
              <p:nvPr/>
            </p:nvGrpSpPr>
            <p:grpSpPr>
              <a:xfrm>
                <a:off x="209085" y="1995003"/>
                <a:ext cx="400601" cy="530258"/>
                <a:chOff x="6063339" y="1359897"/>
                <a:chExt cx="3130138" cy="4829366"/>
              </a:xfrm>
            </p:grpSpPr>
            <p:pic>
              <p:nvPicPr>
                <p:cNvPr id="73" name="Picture 2" descr="C:\Users\Abject-3D\Desktop\VMWare Files\FINAL diagrams\Basic Virtualization\3D PNGs\DGRM_Datacenter_VI_Q408_Comm_3.png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 l="4481"/>
                <a:stretch>
                  <a:fillRect/>
                </a:stretch>
              </p:blipFill>
              <p:spPr bwMode="auto">
                <a:xfrm>
                  <a:off x="6063339" y="2312397"/>
                  <a:ext cx="3130138" cy="3876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81" name="Picture 6" descr="C:\Users\Abject-3D\Desktop\VMWare Files\FINAL diagrams\Basic Virtualization\3D PNGs\ICON_ThinApp_3D_Q408_Comm_3.png"/>
                <p:cNvPicPr>
                  <a:picLocks noChangeAspect="1" noChangeArrowheads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6063339" y="1706812"/>
                  <a:ext cx="3014662" cy="2320085"/>
                </a:xfrm>
                <a:prstGeom prst="rect">
                  <a:avLst/>
                </a:prstGeom>
                <a:noFill/>
              </p:spPr>
            </p:pic>
            <p:pic>
              <p:nvPicPr>
                <p:cNvPr id="75" name="Picture 4" descr="C:\Users\Abject-3D\Desktop\VMWare Files\FINAL diagrams\Basic Virtualization\3D PNGs\DGRM_Datacenter_VI_Q408_Comm_1.png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6063339" y="1359897"/>
                  <a:ext cx="662559" cy="7700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76" name="Picture 4" descr="C:\Users\Abject-3D\Desktop\VMWare Files\FINAL diagrams\Basic Virtualization\3D PNGs\DGRM_Datacenter_VI_Q408_Comm_1.png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6468091" y="1600373"/>
                  <a:ext cx="662559" cy="7700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77" name="Picture 4" descr="C:\Users\Abject-3D\Desktop\VMWare Files\FINAL diagrams\Basic Virtualization\3D PNGs\DGRM_Datacenter_VI_Q408_Comm_1.png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6895601" y="1834911"/>
                  <a:ext cx="662559" cy="7700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78" name="Picture 4" descr="C:\Users\Abject-3D\Desktop\VMWare Files\FINAL diagrams\Basic Virtualization\3D PNGs\DGRM_Datacenter_VI_Q408_Comm_1.png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7299359" y="2074393"/>
                  <a:ext cx="662559" cy="7700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79" name="Picture 4" descr="C:\Users\Abject-3D\Desktop\VMWare Files\FINAL diagrams\Basic Virtualization\3D PNGs\DGRM_Datacenter_VI_Q408_Comm_1.png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7721925" y="2327739"/>
                  <a:ext cx="662559" cy="7700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80" name="Picture 4" descr="C:\Users\Abject-3D\Desktop\VMWare Files\FINAL diagrams\Basic Virtualization\3D PNGs\DGRM_Datacenter_VI_Q408_Comm_1.png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8144491" y="2568215"/>
                  <a:ext cx="662559" cy="770001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08" name="그룹 107"/>
              <p:cNvGrpSpPr/>
              <p:nvPr/>
            </p:nvGrpSpPr>
            <p:grpSpPr>
              <a:xfrm>
                <a:off x="629467" y="1943449"/>
                <a:ext cx="256201" cy="366661"/>
                <a:chOff x="768781" y="1271246"/>
                <a:chExt cx="312178" cy="367416"/>
              </a:xfrm>
            </p:grpSpPr>
            <p:grpSp>
              <p:nvGrpSpPr>
                <p:cNvPr id="109" name="그룹 108"/>
                <p:cNvGrpSpPr/>
                <p:nvPr/>
              </p:nvGrpSpPr>
              <p:grpSpPr>
                <a:xfrm>
                  <a:off x="768781" y="1419460"/>
                  <a:ext cx="151478" cy="219202"/>
                  <a:chOff x="7156101" y="2151827"/>
                  <a:chExt cx="2121599" cy="2020634"/>
                </a:xfrm>
              </p:grpSpPr>
              <p:pic>
                <p:nvPicPr>
                  <p:cNvPr id="122" name="Picture 3" descr="C:\Users\Abject-3D\Desktop\VMWare Files\FINAL diagrams\Basic Virtualization\3D PNGs\DGRM_Server_VMs_basic_6_VMware_Q408_2.png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7156101" y="2509015"/>
                    <a:ext cx="2121599" cy="166344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23" name="Picture 5" descr="C:\Users\Abject-3D\Desktop\VMWare Files\FINAL diagrams\Basic Virtualization\3D PNGs\DGRM_Server_VMs_basic_6_VMware_Q408_1.png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7156101" y="2151827"/>
                    <a:ext cx="2100453" cy="1536573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24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160864" y="21518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25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541864" y="23804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26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922864" y="26090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831740" y="1271246"/>
                  <a:ext cx="151478" cy="219202"/>
                  <a:chOff x="7156101" y="2151827"/>
                  <a:chExt cx="2121599" cy="2020634"/>
                </a:xfrm>
              </p:grpSpPr>
              <p:pic>
                <p:nvPicPr>
                  <p:cNvPr id="117" name="Picture 3" descr="C:\Users\Abject-3D\Desktop\VMWare Files\FINAL diagrams\Basic Virtualization\3D PNGs\DGRM_Server_VMs_basic_6_VMware_Q408_2.png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7156101" y="2509015"/>
                    <a:ext cx="2121599" cy="166344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8" name="Picture 5" descr="C:\Users\Abject-3D\Desktop\VMWare Files\FINAL diagrams\Basic Virtualization\3D PNGs\DGRM_Server_VMs_basic_6_VMware_Q408_1.png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7156101" y="2151827"/>
                    <a:ext cx="2100453" cy="1536573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9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160864" y="21518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20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541864" y="23804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21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922864" y="26090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929481" y="1413074"/>
                  <a:ext cx="151478" cy="219202"/>
                  <a:chOff x="7156101" y="2151827"/>
                  <a:chExt cx="2121599" cy="2020634"/>
                </a:xfrm>
              </p:grpSpPr>
              <p:pic>
                <p:nvPicPr>
                  <p:cNvPr id="112" name="Picture 3" descr="C:\Users\Abject-3D\Desktop\VMWare Files\FINAL diagrams\Basic Virtualization\3D PNGs\DGRM_Server_VMs_basic_6_VMware_Q408_2.png"/>
                  <p:cNvPicPr>
                    <a:picLocks noChangeAspect="1" noChangeArrowheads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7156101" y="2509015"/>
                    <a:ext cx="2121599" cy="166344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3" name="Picture 5" descr="C:\Users\Abject-3D\Desktop\VMWare Files\FINAL diagrams\Basic Virtualization\3D PNGs\DGRM_Server_VMs_basic_6_VMware_Q408_1.png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7156101" y="2151827"/>
                    <a:ext cx="2100453" cy="1536573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4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160864" y="21518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5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541864" y="2380427"/>
                    <a:ext cx="592176" cy="6858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6" name="Picture 2" descr="C:\Users\testuser\AppData\Local\Temp\VMwareDnD\e084455a\ICON_VM_detailed_Q408.png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7922859" y="2609028"/>
                    <a:ext cx="592173" cy="685802"/>
                  </a:xfrm>
                  <a:prstGeom prst="rect">
                    <a:avLst/>
                  </a:prstGeom>
                  <a:noFill/>
                </p:spPr>
              </p:pic>
            </p:grpSp>
          </p:grpSp>
          <p:sp>
            <p:nvSpPr>
              <p:cNvPr id="127" name="직사각형 126"/>
              <p:cNvSpPr/>
              <p:nvPr/>
            </p:nvSpPr>
            <p:spPr>
              <a:xfrm>
                <a:off x="522407" y="2255035"/>
                <a:ext cx="603534" cy="383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600" b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VMware ESXi</a:t>
                </a:r>
              </a:p>
            </p:txBody>
          </p:sp>
        </p:grpSp>
        <p:sp>
          <p:nvSpPr>
            <p:cNvPr id="395" name="모서리가 둥근 직사각형 394"/>
            <p:cNvSpPr/>
            <p:nvPr/>
          </p:nvSpPr>
          <p:spPr>
            <a:xfrm>
              <a:off x="1233482" y="1291979"/>
              <a:ext cx="1475323" cy="1493790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5" name="그룹 494"/>
          <p:cNvGrpSpPr/>
          <p:nvPr/>
        </p:nvGrpSpPr>
        <p:grpSpPr>
          <a:xfrm>
            <a:off x="88083" y="3183278"/>
            <a:ext cx="2639951" cy="1074659"/>
            <a:chOff x="88083" y="3235721"/>
            <a:chExt cx="2639951" cy="1074659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083" y="3242624"/>
              <a:ext cx="1257633" cy="1067756"/>
            </a:xfrm>
            <a:prstGeom prst="rect">
              <a:avLst/>
            </a:prstGeom>
          </p:spPr>
        </p:pic>
        <p:pic>
          <p:nvPicPr>
            <p:cNvPr id="398" name="그림 397"/>
            <p:cNvPicPr>
              <a:picLocks noChangeAspect="1"/>
            </p:cNvPicPr>
            <p:nvPr/>
          </p:nvPicPr>
          <p:blipFill rotWithShape="1">
            <a:blip r:embed="rId15"/>
            <a:srcRect t="835"/>
            <a:stretch/>
          </p:blipFill>
          <p:spPr>
            <a:xfrm>
              <a:off x="1395025" y="3235721"/>
              <a:ext cx="1333009" cy="1067755"/>
            </a:xfrm>
            <a:prstGeom prst="rect">
              <a:avLst/>
            </a:prstGeom>
          </p:spPr>
        </p:pic>
      </p:grpSp>
      <p:sp>
        <p:nvSpPr>
          <p:cNvPr id="455" name="직사각형 454"/>
          <p:cNvSpPr/>
          <p:nvPr/>
        </p:nvSpPr>
        <p:spPr>
          <a:xfrm>
            <a:off x="2680409" y="4587164"/>
            <a:ext cx="356499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NAS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공유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파일시스템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NAS </a:t>
            </a:r>
            <a:r>
              <a:rPr lang="ko-KR" altLang="en-US" sz="700" smtClean="0"/>
              <a:t>스토리지의 </a:t>
            </a:r>
            <a:r>
              <a:rPr lang="en-US" altLang="ko-KR" sz="700" smtClean="0"/>
              <a:t>Filesystem share </a:t>
            </a:r>
            <a:r>
              <a:rPr lang="ko-KR" altLang="en-US" sz="700" smtClean="0"/>
              <a:t>기능을 통해 다수 서버가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NFS </a:t>
            </a:r>
            <a:r>
              <a:rPr lang="ko-KR" altLang="en-US" sz="700" smtClean="0"/>
              <a:t>또는 </a:t>
            </a:r>
            <a:r>
              <a:rPr lang="en-US" altLang="ko-KR" sz="700" smtClean="0"/>
              <a:t>CIFS </a:t>
            </a:r>
            <a:r>
              <a:rPr lang="ko-KR" altLang="en-US" sz="700" smtClean="0"/>
              <a:t>클라이언트로서 </a:t>
            </a:r>
            <a:r>
              <a:rPr lang="en-US" altLang="ko-KR" sz="700" smtClean="0"/>
              <a:t>NAS </a:t>
            </a:r>
            <a:r>
              <a:rPr lang="ko-KR" altLang="en-US" sz="700" smtClean="0"/>
              <a:t>공유 영역을 동시 </a:t>
            </a:r>
            <a:r>
              <a:rPr lang="en-US" altLang="ko-KR" sz="700" smtClean="0"/>
              <a:t>R/W</a:t>
            </a:r>
          </a:p>
          <a:p>
            <a:pPr marL="171450" indent="-171450">
              <a:buFontTx/>
              <a:buChar char="-"/>
            </a:pPr>
            <a:r>
              <a:rPr lang="ko-KR" altLang="en-US" sz="700"/>
              <a:t>대량 </a:t>
            </a:r>
            <a:r>
              <a:rPr lang="en-US" altLang="ko-KR" sz="700"/>
              <a:t>NFS I/O </a:t>
            </a:r>
            <a:r>
              <a:rPr lang="ko-KR" altLang="en-US" sz="700"/>
              <a:t>에 대한 데이터 정합성 일원화를 위해 각 </a:t>
            </a:r>
            <a:r>
              <a:rPr lang="en-US" altLang="ko-KR" sz="700"/>
              <a:t>NFS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클라이언트의 </a:t>
            </a:r>
            <a:r>
              <a:rPr lang="en-US" altLang="ko-KR" sz="700" smtClean="0"/>
              <a:t>NFS </a:t>
            </a:r>
            <a:r>
              <a:rPr lang="ko-KR" altLang="en-US" sz="700" smtClean="0"/>
              <a:t>캐시를 </a:t>
            </a:r>
            <a:r>
              <a:rPr lang="ko-KR" altLang="en-US" sz="700"/>
              <a:t>비활성화</a:t>
            </a:r>
            <a:r>
              <a:rPr lang="en-US" altLang="ko-KR" sz="700"/>
              <a:t>, </a:t>
            </a:r>
            <a:r>
              <a:rPr lang="ko-KR" altLang="en-US" sz="700"/>
              <a:t>스토리지와 클라이언트의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NAS </a:t>
            </a:r>
            <a:r>
              <a:rPr lang="ko-KR" altLang="en-US" sz="700"/>
              <a:t>파일을 동기화 방식으로 </a:t>
            </a:r>
            <a:r>
              <a:rPr lang="en-US" altLang="ko-KR" sz="700" smtClean="0"/>
              <a:t>I/O </a:t>
            </a:r>
            <a:r>
              <a:rPr lang="ko-KR" altLang="en-US" sz="700" smtClean="0"/>
              <a:t>동작하도록 </a:t>
            </a:r>
            <a:r>
              <a:rPr lang="ko-KR" altLang="en-US" sz="700"/>
              <a:t>옵션 설정</a:t>
            </a:r>
            <a:endParaRPr lang="en-US" altLang="ko-KR" sz="700"/>
          </a:p>
          <a:p>
            <a:pPr marL="171450" indent="-171450">
              <a:buFontTx/>
              <a:buChar char="-"/>
            </a:pPr>
            <a:endParaRPr lang="en-US" altLang="ko-KR" sz="70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/>
              <a:t>NFS </a:t>
            </a:r>
            <a:r>
              <a:rPr lang="ko-KR" altLang="en-US" sz="700" b="1" smtClean="0"/>
              <a:t>관리 </a:t>
            </a:r>
            <a:r>
              <a:rPr lang="ko-KR" altLang="en-US" sz="700" b="1" smtClean="0"/>
              <a:t>서버</a:t>
            </a:r>
            <a:endParaRPr lang="en-US" altLang="ko-KR" sz="700" b="1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NAS </a:t>
            </a:r>
            <a:r>
              <a:rPr lang="ko-KR" altLang="en-US" sz="700" smtClean="0"/>
              <a:t>스토리지 </a:t>
            </a:r>
            <a:r>
              <a:rPr lang="en-US" altLang="ko-KR" sz="700" smtClean="0"/>
              <a:t>Filesystem </a:t>
            </a:r>
            <a:r>
              <a:rPr lang="ko-KR" altLang="en-US" sz="700" smtClean="0"/>
              <a:t>영역을 </a:t>
            </a:r>
            <a:r>
              <a:rPr lang="en-US" altLang="ko-KR" sz="700" smtClean="0"/>
              <a:t>1</a:t>
            </a:r>
            <a:r>
              <a:rPr lang="ko-KR" altLang="en-US" sz="700" smtClean="0"/>
              <a:t>차로 </a:t>
            </a:r>
            <a:r>
              <a:rPr lang="en-US" altLang="ko-KR" sz="700" smtClean="0"/>
              <a:t>NFS </a:t>
            </a:r>
            <a:r>
              <a:rPr lang="ko-KR" altLang="en-US" sz="700" smtClean="0"/>
              <a:t>마운트하고 이를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다시 </a:t>
            </a:r>
            <a:r>
              <a:rPr lang="en-US" altLang="ko-KR" sz="700" smtClean="0"/>
              <a:t>NFS </a:t>
            </a:r>
            <a:r>
              <a:rPr lang="ko-KR" altLang="en-US" sz="700" smtClean="0"/>
              <a:t>클라이언트에 </a:t>
            </a:r>
            <a:r>
              <a:rPr lang="en-US" altLang="ko-KR" sz="700" smtClean="0"/>
              <a:t>2</a:t>
            </a:r>
            <a:r>
              <a:rPr lang="ko-KR" altLang="en-US" sz="700" smtClean="0"/>
              <a:t>차 </a:t>
            </a:r>
            <a:r>
              <a:rPr lang="en-US" altLang="ko-KR" sz="700" smtClean="0"/>
              <a:t>export </a:t>
            </a:r>
            <a:r>
              <a:rPr lang="ko-KR" altLang="en-US" sz="700" smtClean="0"/>
              <a:t>함으로서 다수 </a:t>
            </a:r>
            <a:r>
              <a:rPr lang="en-US" altLang="ko-KR" sz="700" smtClean="0"/>
              <a:t>NFS </a:t>
            </a:r>
            <a:br>
              <a:rPr lang="en-US" altLang="ko-KR" sz="700" smtClean="0"/>
            </a:br>
            <a:r>
              <a:rPr lang="ko-KR" altLang="en-US" sz="700" smtClean="0"/>
              <a:t>클라이언트에 대한 공유 관리를 </a:t>
            </a:r>
            <a:r>
              <a:rPr lang="en-US" altLang="ko-KR" sz="700" smtClean="0"/>
              <a:t>Linux </a:t>
            </a:r>
            <a:r>
              <a:rPr lang="ko-KR" altLang="en-US" sz="700" smtClean="0"/>
              <a:t>서버에서 직접 수행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(</a:t>
            </a:r>
            <a:r>
              <a:rPr lang="ko-KR" altLang="en-US" sz="700" smtClean="0"/>
              <a:t>스토리지가 아닌 유저 계층에서 관리</a:t>
            </a:r>
            <a:r>
              <a:rPr lang="en-US" altLang="ko-KR" sz="700" smtClean="0"/>
              <a:t>)</a:t>
            </a:r>
            <a:r>
              <a:rPr lang="ko-KR" altLang="en-US" sz="700" smtClean="0"/>
              <a:t> 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소스 배포</a:t>
            </a:r>
            <a:r>
              <a:rPr lang="en-US" altLang="ko-KR" sz="700" smtClean="0"/>
              <a:t>, </a:t>
            </a:r>
            <a:r>
              <a:rPr lang="ko-KR" altLang="en-US" sz="700" smtClean="0"/>
              <a:t>운영계 데이터 개발계 이관 등 여러 사용자정의 </a:t>
            </a:r>
            <a:r>
              <a:rPr lang="en-US" altLang="ko-KR" sz="700" smtClean="0"/>
              <a:t>NFS </a:t>
            </a:r>
            <a:br>
              <a:rPr lang="en-US" altLang="ko-KR" sz="700" smtClean="0"/>
            </a:br>
            <a:r>
              <a:rPr lang="en-US" altLang="ko-KR" sz="700" smtClean="0"/>
              <a:t>Share </a:t>
            </a:r>
            <a:r>
              <a:rPr lang="ko-KR" altLang="en-US" sz="700" smtClean="0"/>
              <a:t>요구를 빠르고 쉽게 구현하기 위한 용도</a:t>
            </a:r>
            <a:endParaRPr lang="en-US" altLang="ko-KR" sz="700" smtClean="0"/>
          </a:p>
        </p:txBody>
      </p:sp>
      <p:grpSp>
        <p:nvGrpSpPr>
          <p:cNvPr id="494" name="그룹 493"/>
          <p:cNvGrpSpPr/>
          <p:nvPr/>
        </p:nvGrpSpPr>
        <p:grpSpPr>
          <a:xfrm>
            <a:off x="141239" y="4712885"/>
            <a:ext cx="2694157" cy="1651234"/>
            <a:chOff x="141239" y="4832003"/>
            <a:chExt cx="2694157" cy="1651234"/>
          </a:xfrm>
        </p:grpSpPr>
        <p:sp>
          <p:nvSpPr>
            <p:cNvPr id="458" name="직사각형 457"/>
            <p:cNvSpPr/>
            <p:nvPr/>
          </p:nvSpPr>
          <p:spPr>
            <a:xfrm>
              <a:off x="171383" y="4842137"/>
              <a:ext cx="810369" cy="6460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1" name="그림 4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4827" y="5030629"/>
              <a:ext cx="657244" cy="338226"/>
            </a:xfrm>
            <a:prstGeom prst="rect">
              <a:avLst/>
            </a:prstGeom>
          </p:spPr>
        </p:pic>
        <p:pic>
          <p:nvPicPr>
            <p:cNvPr id="403" name="Picture 14" descr="ICON_Storage_3up_Q408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950574" y="4832003"/>
              <a:ext cx="401392" cy="396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7" name="그림 40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42268" y="5078825"/>
              <a:ext cx="285048" cy="360269"/>
            </a:xfrm>
            <a:prstGeom prst="rect">
              <a:avLst/>
            </a:prstGeom>
          </p:spPr>
        </p:pic>
        <p:cxnSp>
          <p:nvCxnSpPr>
            <p:cNvPr id="417" name="직선 연결선 416"/>
            <p:cNvCxnSpPr/>
            <p:nvPr/>
          </p:nvCxnSpPr>
          <p:spPr>
            <a:xfrm>
              <a:off x="242268" y="5596619"/>
              <a:ext cx="1981181" cy="0"/>
            </a:xfrm>
            <a:prstGeom prst="line">
              <a:avLst/>
            </a:prstGeom>
            <a:ln w="25400" cmpd="dbl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직선 연결선 417"/>
            <p:cNvCxnSpPr/>
            <p:nvPr/>
          </p:nvCxnSpPr>
          <p:spPr>
            <a:xfrm>
              <a:off x="380181" y="5416897"/>
              <a:ext cx="0" cy="176519"/>
            </a:xfrm>
            <a:prstGeom prst="line">
              <a:avLst/>
            </a:prstGeom>
            <a:ln w="25400" cmpd="dbl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직선 연결선 418"/>
            <p:cNvCxnSpPr/>
            <p:nvPr/>
          </p:nvCxnSpPr>
          <p:spPr>
            <a:xfrm>
              <a:off x="530058" y="5416897"/>
              <a:ext cx="0" cy="176519"/>
            </a:xfrm>
            <a:prstGeom prst="line">
              <a:avLst/>
            </a:prstGeom>
            <a:ln w="25400" cmpd="dbl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직선 연결선 419"/>
            <p:cNvCxnSpPr/>
            <p:nvPr/>
          </p:nvCxnSpPr>
          <p:spPr>
            <a:xfrm>
              <a:off x="699456" y="5414822"/>
              <a:ext cx="0" cy="176519"/>
            </a:xfrm>
            <a:prstGeom prst="line">
              <a:avLst/>
            </a:prstGeom>
            <a:ln w="25400" cmpd="dbl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직선 연결선 420"/>
            <p:cNvCxnSpPr/>
            <p:nvPr/>
          </p:nvCxnSpPr>
          <p:spPr>
            <a:xfrm>
              <a:off x="1098040" y="5591341"/>
              <a:ext cx="0" cy="176519"/>
            </a:xfrm>
            <a:prstGeom prst="line">
              <a:avLst/>
            </a:prstGeom>
            <a:ln w="25400" cmpd="dbl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직사각형 423"/>
            <p:cNvSpPr/>
            <p:nvPr/>
          </p:nvSpPr>
          <p:spPr>
            <a:xfrm>
              <a:off x="328990" y="5922693"/>
              <a:ext cx="788036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b="1" smtClean="0"/>
                <a:t>NFS 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600" b="1" smtClean="0"/>
                <a:t>관리서버</a:t>
              </a:r>
              <a:endParaRPr lang="en-US" altLang="ko-KR" sz="600" b="1" smtClean="0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141239" y="4833952"/>
              <a:ext cx="788036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b="1" smtClean="0"/>
                <a:t>NFS/CIFS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600" b="1" smtClean="0"/>
                <a:t>클라이언트</a:t>
              </a:r>
              <a:endParaRPr lang="en-US" altLang="ko-KR" sz="600" b="1" smtClean="0"/>
            </a:p>
          </p:txBody>
        </p:sp>
        <p:sp>
          <p:nvSpPr>
            <p:cNvPr id="429" name="구름 428"/>
            <p:cNvSpPr/>
            <p:nvPr/>
          </p:nvSpPr>
          <p:spPr>
            <a:xfrm>
              <a:off x="1436475" y="5449063"/>
              <a:ext cx="606459" cy="457250"/>
            </a:xfrm>
            <a:prstGeom prst="clou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</a:rPr>
                <a:t>TCP/IP</a:t>
              </a:r>
            </a:p>
            <a:p>
              <a:pPr algn="ctr"/>
              <a:r>
                <a:rPr lang="en-US" altLang="ko-KR" sz="800" b="1" smtClean="0">
                  <a:solidFill>
                    <a:schemeClr val="tx1"/>
                  </a:solidFill>
                </a:rPr>
                <a:t>(10G)</a:t>
              </a:r>
            </a:p>
          </p:txBody>
        </p:sp>
        <p:cxnSp>
          <p:nvCxnSpPr>
            <p:cNvPr id="433" name="직선 연결선 432"/>
            <p:cNvCxnSpPr>
              <a:stCxn id="401" idx="2"/>
            </p:cNvCxnSpPr>
            <p:nvPr/>
          </p:nvCxnSpPr>
          <p:spPr>
            <a:xfrm>
              <a:off x="2223449" y="5368855"/>
              <a:ext cx="0" cy="222486"/>
            </a:xfrm>
            <a:prstGeom prst="line">
              <a:avLst/>
            </a:prstGeom>
            <a:ln w="25400" cmpd="dbl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직사각형 433"/>
            <p:cNvSpPr/>
            <p:nvPr/>
          </p:nvSpPr>
          <p:spPr>
            <a:xfrm>
              <a:off x="2047360" y="5355506"/>
              <a:ext cx="788036" cy="303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b="1" smtClean="0"/>
                <a:t>NAS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600" b="1" smtClean="0"/>
                <a:t>Storage</a:t>
              </a:r>
            </a:p>
          </p:txBody>
        </p:sp>
        <p:pic>
          <p:nvPicPr>
            <p:cNvPr id="406" name="그림 40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0276" y="5078825"/>
              <a:ext cx="285048" cy="360269"/>
            </a:xfrm>
            <a:prstGeom prst="rect">
              <a:avLst/>
            </a:prstGeom>
          </p:spPr>
        </p:pic>
        <p:pic>
          <p:nvPicPr>
            <p:cNvPr id="405" name="그림 40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0362" y="5081517"/>
              <a:ext cx="285048" cy="360269"/>
            </a:xfrm>
            <a:prstGeom prst="rect">
              <a:avLst/>
            </a:prstGeom>
          </p:spPr>
        </p:pic>
        <p:pic>
          <p:nvPicPr>
            <p:cNvPr id="449" name="그림 4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348" y="5760352"/>
              <a:ext cx="294301" cy="423960"/>
            </a:xfrm>
            <a:prstGeom prst="rect">
              <a:avLst/>
            </a:prstGeom>
          </p:spPr>
        </p:pic>
        <p:sp>
          <p:nvSpPr>
            <p:cNvPr id="450" name="직사각형 449"/>
            <p:cNvSpPr/>
            <p:nvPr/>
          </p:nvSpPr>
          <p:spPr>
            <a:xfrm>
              <a:off x="1179432" y="4859819"/>
              <a:ext cx="788036" cy="192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b="1" smtClean="0"/>
                <a:t>NAS Filesystem</a:t>
              </a:r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666236" y="6169305"/>
              <a:ext cx="788036" cy="303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600" smtClean="0"/>
                <a:t>로컬</a:t>
              </a:r>
              <a:endParaRPr lang="en-US" altLang="ko-KR" sz="600" smtClean="0"/>
            </a:p>
            <a:p>
              <a:pPr algn="ctr">
                <a:lnSpc>
                  <a:spcPct val="120000"/>
                </a:lnSpc>
              </a:pPr>
              <a:r>
                <a:rPr lang="en-US" altLang="ko-KR" sz="600" smtClean="0"/>
                <a:t>block</a:t>
              </a:r>
            </a:p>
          </p:txBody>
        </p:sp>
        <p:pic>
          <p:nvPicPr>
            <p:cNvPr id="457" name="Picture 14" descr="ICON_Storage_3up_Q408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99493" y="5887270"/>
              <a:ext cx="271374" cy="267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61" name="꺾인 연결선 460"/>
            <p:cNvCxnSpPr>
              <a:stCxn id="458" idx="3"/>
              <a:endCxn id="403" idx="2"/>
            </p:cNvCxnSpPr>
            <p:nvPr/>
          </p:nvCxnSpPr>
          <p:spPr>
            <a:xfrm>
              <a:off x="981752" y="5165162"/>
              <a:ext cx="1169518" cy="63234"/>
            </a:xfrm>
            <a:prstGeom prst="bentConnector4">
              <a:avLst>
                <a:gd name="adj1" fmla="val 2978"/>
                <a:gd name="adj2" fmla="val 521767"/>
              </a:avLst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꺾인 연결선 462"/>
            <p:cNvCxnSpPr>
              <a:stCxn id="407" idx="2"/>
              <a:endCxn id="449" idx="0"/>
            </p:cNvCxnSpPr>
            <p:nvPr/>
          </p:nvCxnSpPr>
          <p:spPr>
            <a:xfrm rot="16200000" flipH="1">
              <a:off x="589016" y="5234869"/>
              <a:ext cx="321258" cy="729707"/>
            </a:xfrm>
            <a:prstGeom prst="bentConnector3">
              <a:avLst>
                <a:gd name="adj1" fmla="val 59488"/>
              </a:avLst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꺾인 연결선 476"/>
            <p:cNvCxnSpPr>
              <a:stCxn id="406" idx="2"/>
              <a:endCxn id="457" idx="0"/>
            </p:cNvCxnSpPr>
            <p:nvPr/>
          </p:nvCxnSpPr>
          <p:spPr>
            <a:xfrm rot="16200000" flipH="1">
              <a:off x="759902" y="5211992"/>
              <a:ext cx="448176" cy="902380"/>
            </a:xfrm>
            <a:prstGeom prst="bentConnector3">
              <a:avLst>
                <a:gd name="adj1" fmla="val 24497"/>
              </a:avLst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꺾인 연결선 482"/>
            <p:cNvCxnSpPr>
              <a:stCxn id="457" idx="3"/>
            </p:cNvCxnSpPr>
            <p:nvPr/>
          </p:nvCxnSpPr>
          <p:spPr>
            <a:xfrm flipV="1">
              <a:off x="1570867" y="5146226"/>
              <a:ext cx="652582" cy="875041"/>
            </a:xfrm>
            <a:prstGeom prst="bentConnector2">
              <a:avLst/>
            </a:prstGeom>
            <a:ln w="12700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6" name="직사각형 485"/>
            <p:cNvSpPr/>
            <p:nvPr/>
          </p:nvSpPr>
          <p:spPr>
            <a:xfrm>
              <a:off x="1199820" y="6169305"/>
              <a:ext cx="469446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600" smtClean="0"/>
                <a:t>NAS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600" smtClean="0"/>
                <a:t>F/S</a:t>
              </a: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1235052" y="4983431"/>
              <a:ext cx="788036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600" smtClean="0"/>
                <a:t>NFS Share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600" smtClean="0"/>
                <a:t>CIFS Share</a:t>
              </a:r>
            </a:p>
          </p:txBody>
        </p:sp>
      </p:grpSp>
      <p:sp>
        <p:nvSpPr>
          <p:cNvPr id="493" name="이등변 삼각형 492"/>
          <p:cNvSpPr/>
          <p:nvPr/>
        </p:nvSpPr>
        <p:spPr>
          <a:xfrm rot="5400000">
            <a:off x="4276725" y="3515454"/>
            <a:ext cx="2758440" cy="15621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9" name="직사각형 498"/>
          <p:cNvSpPr/>
          <p:nvPr/>
        </p:nvSpPr>
        <p:spPr>
          <a:xfrm>
            <a:off x="88083" y="864988"/>
            <a:ext cx="21465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mtClean="0"/>
              <a:t>[OnPremise </a:t>
            </a:r>
            <a:r>
              <a:rPr lang="ko-KR" altLang="en-US" sz="1000" b="1" smtClean="0"/>
              <a:t>스토리지 구성</a:t>
            </a:r>
            <a:r>
              <a:rPr lang="en-US" altLang="ko-KR" sz="1000" b="1" smtClean="0"/>
              <a:t>]</a:t>
            </a:r>
          </a:p>
        </p:txBody>
      </p:sp>
      <p:sp>
        <p:nvSpPr>
          <p:cNvPr id="501" name="직사각형 500"/>
          <p:cNvSpPr/>
          <p:nvPr/>
        </p:nvSpPr>
        <p:spPr>
          <a:xfrm>
            <a:off x="5790345" y="867872"/>
            <a:ext cx="21465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smtClean="0"/>
              <a:t>[Azure </a:t>
            </a:r>
            <a:r>
              <a:rPr lang="ko-KR" altLang="en-US" sz="1000" b="1" smtClean="0"/>
              <a:t>스토리지 서비스</a:t>
            </a:r>
            <a:r>
              <a:rPr lang="en-US" altLang="ko-KR" sz="1000" b="1" smtClean="0"/>
              <a:t>]</a:t>
            </a:r>
          </a:p>
        </p:txBody>
      </p:sp>
      <p:sp>
        <p:nvSpPr>
          <p:cNvPr id="507" name="직사각형 506"/>
          <p:cNvSpPr/>
          <p:nvPr/>
        </p:nvSpPr>
        <p:spPr>
          <a:xfrm>
            <a:off x="93709" y="6494809"/>
            <a:ext cx="7678691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mtClean="0"/>
              <a:t>1) Auto-Scailing </a:t>
            </a:r>
            <a:r>
              <a:rPr lang="en-US" altLang="ko-KR" sz="700"/>
              <a:t>(</a:t>
            </a:r>
            <a:r>
              <a:rPr lang="ko-KR" altLang="en-US" sz="700"/>
              <a:t>자동 크기조정</a:t>
            </a:r>
            <a:r>
              <a:rPr lang="en-US" altLang="ko-KR" sz="700"/>
              <a:t>) : </a:t>
            </a:r>
            <a:r>
              <a:rPr lang="ko-KR" altLang="en-US" sz="700"/>
              <a:t>풀 내의 리소스간 컴퓨팅 리소스가 자동으로 </a:t>
            </a:r>
            <a:r>
              <a:rPr lang="en-US" altLang="ko-KR" sz="700"/>
              <a:t>up/down </a:t>
            </a:r>
            <a:r>
              <a:rPr lang="ko-KR" altLang="en-US" sz="700"/>
              <a:t>되어 성능 병목을 최소화 </a:t>
            </a:r>
            <a:r>
              <a:rPr lang="en-US" altLang="ko-KR" sz="700"/>
              <a:t>&amp; </a:t>
            </a:r>
            <a:r>
              <a:rPr lang="ko-KR" altLang="en-US" sz="700"/>
              <a:t>비용 최적화 </a:t>
            </a:r>
            <a:r>
              <a:rPr lang="ko-KR" altLang="en-US" sz="700" smtClean="0"/>
              <a:t>가능</a:t>
            </a:r>
            <a:endParaRPr lang="en-US" altLang="ko-KR" sz="700" smtClean="0"/>
          </a:p>
          <a:p>
            <a:pPr>
              <a:lnSpc>
                <a:spcPct val="120000"/>
              </a:lnSpc>
            </a:pPr>
            <a:r>
              <a:rPr lang="en-US" altLang="ko-KR" sz="700" smtClean="0"/>
              <a:t>2) Dynamically </a:t>
            </a:r>
            <a:r>
              <a:rPr lang="en-US" altLang="ko-KR" sz="700"/>
              <a:t>Scale (</a:t>
            </a:r>
            <a:r>
              <a:rPr lang="ko-KR" altLang="en-US" sz="700"/>
              <a:t>동적확장</a:t>
            </a:r>
            <a:r>
              <a:rPr lang="en-US" altLang="ko-KR" sz="700"/>
              <a:t>) : </a:t>
            </a:r>
            <a:r>
              <a:rPr lang="ko-KR" altLang="en-US" sz="700" smtClean="0"/>
              <a:t>서비스 온라인 </a:t>
            </a:r>
            <a:r>
              <a:rPr lang="ko-KR" altLang="en-US" sz="700"/>
              <a:t>상태에서 리소스를 수동으로 확장</a:t>
            </a:r>
            <a:r>
              <a:rPr lang="en-US" altLang="ko-KR" sz="700"/>
              <a:t>/</a:t>
            </a:r>
            <a:r>
              <a:rPr lang="ko-KR" altLang="en-US" sz="700"/>
              <a:t>축소</a:t>
            </a:r>
            <a:endParaRPr lang="en-US" altLang="ko-KR" sz="700" smtClean="0"/>
          </a:p>
        </p:txBody>
      </p:sp>
      <p:sp>
        <p:nvSpPr>
          <p:cNvPr id="137" name="직사각형 136"/>
          <p:cNvSpPr/>
          <p:nvPr/>
        </p:nvSpPr>
        <p:spPr>
          <a:xfrm>
            <a:off x="8545035" y="1137685"/>
            <a:ext cx="3564995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Managed Disk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Disk level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디스크당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IOPS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및 대역폭 할당 설정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SSD level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컴퓨팅 호스트에서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SSD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저장된 데이터에만 해당 레벨 적용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N/W level :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컴퓨팅 호스트에서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Storage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백엔드로 보내는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I/O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할당 설정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VM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성능은 로컬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SSD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디스크 수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디스크 성능 및 개싱 유형 등 변수 다양함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Storage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백그라운드에서 자동 부하분산 및 리소스 경합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기타 문제 처리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수준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디스크 수준의 메트릭을 사용하여 성능 추적 및 경고 생성</a:t>
            </a:r>
            <a:endParaRPr lang="en-US" altLang="ko-KR" sz="7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프리미엄 스토리지 계정의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SSD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Blobcache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라는 구성요소가 서버의 메모리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와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SSD</a:t>
            </a:r>
            <a:r>
              <a:rPr lang="ko-KR" altLang="en-US" sz="7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조합의 다중계층 캐싱을 통해 고성능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IOPS </a:t>
            </a:r>
            <a:r>
              <a:rPr lang="ko-KR" altLang="en-US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출력 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7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Cached managed disk</a:t>
            </a:r>
            <a:endParaRPr lang="en-US" altLang="ko-KR" sz="7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700" b="1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VM (IaaS)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 아키텍처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데이터베이스</a:t>
            </a:r>
            <a:r>
              <a:rPr lang="en-US" altLang="ko-KR" sz="700" smtClean="0"/>
              <a:t>, </a:t>
            </a:r>
            <a:r>
              <a:rPr lang="ko-KR" altLang="en-US" sz="700" smtClean="0"/>
              <a:t>어플리케이션을 </a:t>
            </a:r>
            <a:r>
              <a:rPr lang="en-US" altLang="ko-KR" sz="700" smtClean="0"/>
              <a:t>PaaS </a:t>
            </a:r>
            <a:r>
              <a:rPr lang="ko-KR" altLang="en-US" sz="700" smtClean="0"/>
              <a:t>경우를 제외한 </a:t>
            </a:r>
            <a:r>
              <a:rPr lang="en-US" altLang="ko-KR" sz="700" smtClean="0"/>
              <a:t>IaaS VM </a:t>
            </a:r>
            <a:r>
              <a:rPr lang="ko-KR" altLang="en-US" sz="700" smtClean="0"/>
              <a:t>구현을 가정시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page </a:t>
            </a:r>
            <a:r>
              <a:rPr lang="ko-KR" altLang="en-US" sz="700" smtClean="0"/>
              <a:t>타입의 </a:t>
            </a:r>
            <a:r>
              <a:rPr lang="en-US" altLang="ko-KR" sz="700" smtClean="0"/>
              <a:t>blob </a:t>
            </a:r>
            <a:r>
              <a:rPr lang="ko-KR" altLang="en-US" sz="700" smtClean="0"/>
              <a:t>저장소 유형의 스토리지 계정에 </a:t>
            </a:r>
            <a:r>
              <a:rPr lang="en-US" altLang="ko-KR" sz="700" smtClean="0"/>
              <a:t>VHD </a:t>
            </a:r>
            <a:r>
              <a:rPr lang="ko-KR" altLang="en-US" sz="700" smtClean="0"/>
              <a:t>형식의 디스크 저장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VHD</a:t>
            </a:r>
            <a:r>
              <a:rPr lang="ko-KR" altLang="en-US" sz="700" smtClean="0"/>
              <a:t>는 표준 또는 프리미엄 스토리지 계정에 저장되며</a:t>
            </a:r>
            <a:r>
              <a:rPr lang="en-US" altLang="ko-KR" sz="700" smtClean="0"/>
              <a:t>, </a:t>
            </a:r>
            <a:r>
              <a:rPr lang="ko-KR" altLang="en-US" sz="700" smtClean="0"/>
              <a:t>프리미엄은 고성능 </a:t>
            </a:r>
            <a:r>
              <a:rPr lang="en-US" altLang="ko-KR" sz="700" smtClean="0"/>
              <a:t>SSD</a:t>
            </a:r>
            <a:r>
              <a:rPr lang="ko-KR" altLang="en-US" sz="700" smtClean="0"/>
              <a:t>를 기반으로 하며 </a:t>
            </a:r>
            <a:r>
              <a:rPr lang="en-US" altLang="ko-KR" sz="700" smtClean="0"/>
              <a:t>VM </a:t>
            </a:r>
            <a:r>
              <a:rPr lang="ko-KR" altLang="en-US" sz="700" smtClean="0"/>
              <a:t>스냅샷 백업 지원 </a:t>
            </a:r>
            <a:r>
              <a:rPr lang="en-US" altLang="ko-KR" sz="700" smtClean="0"/>
              <a:t>(</a:t>
            </a:r>
            <a:r>
              <a:rPr lang="ko-KR" altLang="en-US" sz="700" smtClean="0"/>
              <a:t>표준 계층은 표준형</a:t>
            </a:r>
            <a:r>
              <a:rPr lang="en-US" altLang="ko-KR" sz="700" smtClean="0"/>
              <a:t>SSD </a:t>
            </a:r>
            <a:r>
              <a:rPr lang="ko-KR" altLang="en-US" sz="700" smtClean="0"/>
              <a:t>또는 </a:t>
            </a:r>
            <a:r>
              <a:rPr lang="en-US" altLang="ko-KR" sz="700" smtClean="0"/>
              <a:t>HDD)</a:t>
            </a:r>
            <a:endParaRPr lang="en-US" altLang="ko-KR" sz="700"/>
          </a:p>
          <a:p>
            <a:pPr marL="171450" indent="-171450">
              <a:buFontTx/>
              <a:buChar char="-"/>
            </a:pP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StorSimple : OnPremise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스토리지 활용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OnPremise </a:t>
            </a:r>
            <a:r>
              <a:rPr lang="ko-KR" altLang="en-US" sz="700" smtClean="0"/>
              <a:t>데이터를 </a:t>
            </a:r>
            <a:r>
              <a:rPr lang="en-US" altLang="ko-KR" sz="700" smtClean="0"/>
              <a:t>Azure </a:t>
            </a:r>
            <a:r>
              <a:rPr lang="ko-KR" altLang="en-US" sz="700" smtClean="0"/>
              <a:t>로 확장하여 하이브리드 형태로 데이터 저장하기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위해 </a:t>
            </a:r>
            <a:r>
              <a:rPr lang="en-US" altLang="ko-KR" sz="700" smtClean="0"/>
              <a:t>StorSimple </a:t>
            </a:r>
            <a:r>
              <a:rPr lang="ko-KR" altLang="en-US" sz="700" smtClean="0"/>
              <a:t>솔루션을 사용할 수 있으며</a:t>
            </a:r>
            <a:r>
              <a:rPr lang="en-US" altLang="ko-KR" sz="700" smtClean="0"/>
              <a:t>, OnPremise </a:t>
            </a:r>
            <a:r>
              <a:rPr lang="ko-KR" altLang="en-US" sz="700" smtClean="0"/>
              <a:t>에 </a:t>
            </a:r>
            <a:r>
              <a:rPr lang="en-US" altLang="ko-KR" sz="700" smtClean="0"/>
              <a:t>StoreSimple 8000</a:t>
            </a:r>
            <a:br>
              <a:rPr lang="en-US" altLang="ko-KR" sz="700" smtClean="0"/>
            </a:br>
            <a:r>
              <a:rPr lang="ko-KR" altLang="en-US" sz="700" smtClean="0"/>
              <a:t>장비를 구축하고</a:t>
            </a:r>
            <a:r>
              <a:rPr lang="en-US" altLang="ko-KR" sz="700" smtClean="0"/>
              <a:t>, </a:t>
            </a:r>
            <a:r>
              <a:rPr lang="ko-KR" altLang="en-US" sz="700" smtClean="0"/>
              <a:t>데이터를 포맷화하여 </a:t>
            </a:r>
            <a:r>
              <a:rPr lang="en-US" altLang="ko-KR" sz="700" smtClean="0"/>
              <a:t>Azure </a:t>
            </a:r>
            <a:r>
              <a:rPr lang="ko-KR" altLang="en-US" sz="700" smtClean="0"/>
              <a:t>스토리지에 중복제거</a:t>
            </a:r>
            <a:r>
              <a:rPr lang="en-US" altLang="ko-KR" sz="700" smtClean="0"/>
              <a:t>, </a:t>
            </a:r>
            <a:r>
              <a:rPr lang="ko-KR" altLang="en-US" sz="700" smtClean="0"/>
              <a:t>압축 저장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endParaRPr lang="en-US" altLang="ko-KR" sz="70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/>
              <a:t>Site Recovery : VM DR </a:t>
            </a:r>
            <a:r>
              <a:rPr lang="ko-KR" altLang="en-US" sz="700" b="1" smtClean="0"/>
              <a:t>솔루션</a:t>
            </a:r>
            <a:endParaRPr lang="en-US" altLang="ko-KR" sz="700" b="1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Site Recovery </a:t>
            </a:r>
            <a:r>
              <a:rPr lang="ko-KR" altLang="en-US" sz="700" smtClean="0"/>
              <a:t>기능을 통해 </a:t>
            </a:r>
            <a:r>
              <a:rPr lang="en-US" altLang="ko-KR" sz="700" smtClean="0"/>
              <a:t>OnPremise </a:t>
            </a:r>
            <a:r>
              <a:rPr lang="ko-KR" altLang="en-US" sz="700" smtClean="0"/>
              <a:t>또는 </a:t>
            </a:r>
            <a:r>
              <a:rPr lang="en-US" altLang="ko-KR" sz="700" smtClean="0"/>
              <a:t>Azure VM</a:t>
            </a:r>
            <a:r>
              <a:rPr lang="ko-KR" altLang="en-US" sz="700" smtClean="0"/>
              <a:t>과 워크로드를 복제하고 주 센터</a:t>
            </a:r>
            <a:r>
              <a:rPr lang="en-US" altLang="ko-KR" sz="700" smtClean="0"/>
              <a:t>(</a:t>
            </a:r>
            <a:r>
              <a:rPr lang="ko-KR" altLang="en-US" sz="700" smtClean="0"/>
              <a:t>리전</a:t>
            </a:r>
            <a:r>
              <a:rPr lang="en-US" altLang="ko-KR" sz="700" smtClean="0"/>
              <a:t>) </a:t>
            </a:r>
            <a:r>
              <a:rPr lang="ko-KR" altLang="en-US" sz="700" smtClean="0"/>
              <a:t>단위의 복제</a:t>
            </a:r>
            <a:r>
              <a:rPr lang="en-US" altLang="ko-KR" sz="700" smtClean="0"/>
              <a:t>, </a:t>
            </a:r>
            <a:r>
              <a:rPr lang="ko-KR" altLang="en-US" sz="700" smtClean="0"/>
              <a:t>장애시 </a:t>
            </a:r>
            <a:r>
              <a:rPr lang="en-US" altLang="ko-KR" sz="700" smtClean="0"/>
              <a:t>failover </a:t>
            </a:r>
            <a:r>
              <a:rPr lang="ko-KR" altLang="en-US" sz="700" smtClean="0"/>
              <a:t>및 복구를 자동화 관리할 수 있음</a:t>
            </a:r>
            <a:endParaRPr lang="en-US" altLang="ko-KR" sz="700"/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어플리케이션 데이터를 온라인 복제하며 </a:t>
            </a:r>
            <a:r>
              <a:rPr lang="en-US" altLang="ko-KR" sz="700" smtClean="0"/>
              <a:t>Azure VM, VMware VM </a:t>
            </a:r>
            <a:r>
              <a:rPr lang="ko-KR" altLang="en-US" sz="700" smtClean="0"/>
              <a:t>에 대해서는 실시간 복제를 제공</a:t>
            </a:r>
            <a:r>
              <a:rPr lang="en-US" altLang="ko-KR" sz="700" smtClean="0"/>
              <a:t>, </a:t>
            </a:r>
            <a:r>
              <a:rPr lang="ko-KR" altLang="en-US" sz="700" smtClean="0"/>
              <a:t>짧은 </a:t>
            </a:r>
            <a:r>
              <a:rPr lang="en-US" altLang="ko-KR" sz="700" smtClean="0"/>
              <a:t>RPO </a:t>
            </a:r>
            <a:r>
              <a:rPr lang="ko-KR" altLang="en-US" sz="700" smtClean="0"/>
              <a:t>를 보장하며 </a:t>
            </a:r>
            <a:r>
              <a:rPr lang="en-US" altLang="ko-KR" sz="700" smtClean="0"/>
              <a:t>failover </a:t>
            </a:r>
            <a:r>
              <a:rPr lang="ko-KR" altLang="en-US" sz="700" smtClean="0"/>
              <a:t>또는 훈련</a:t>
            </a:r>
            <a:r>
              <a:rPr lang="en-US" altLang="ko-KR" sz="700" smtClean="0"/>
              <a:t>(</a:t>
            </a:r>
            <a:r>
              <a:rPr lang="ko-KR" altLang="en-US" sz="700" smtClean="0"/>
              <a:t>복제 무중단</a:t>
            </a:r>
            <a:r>
              <a:rPr lang="en-US" altLang="ko-KR" sz="700" smtClean="0"/>
              <a:t>)</a:t>
            </a:r>
            <a:r>
              <a:rPr lang="ko-KR" altLang="en-US" sz="700" smtClean="0"/>
              <a:t>시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메모리 데이터</a:t>
            </a:r>
            <a:r>
              <a:rPr lang="en-US" altLang="ko-KR" sz="700" smtClean="0"/>
              <a:t>, </a:t>
            </a:r>
            <a:r>
              <a:rPr lang="ko-KR" altLang="en-US" sz="700" smtClean="0"/>
              <a:t>프로세스의 모든 트랜잭션 캡쳐된 체크포인트</a:t>
            </a:r>
            <a:r>
              <a:rPr lang="en-US" altLang="ko-KR" sz="700" smtClean="0"/>
              <a:t>(</a:t>
            </a:r>
            <a:r>
              <a:rPr lang="ko-KR" altLang="en-US" sz="700" smtClean="0"/>
              <a:t>스냅샷</a:t>
            </a:r>
            <a:r>
              <a:rPr lang="en-US" altLang="ko-KR" sz="700" smtClean="0"/>
              <a:t>)</a:t>
            </a:r>
            <a:r>
              <a:rPr lang="ko-KR" altLang="en-US" sz="700" smtClean="0"/>
              <a:t> 선택가능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endParaRPr lang="en-US" altLang="ko-KR" sz="70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 smtClean="0"/>
              <a:t>Azure VM </a:t>
            </a:r>
            <a:r>
              <a:rPr lang="ko-KR" altLang="en-US" sz="700" b="1" smtClean="0"/>
              <a:t>백업</a:t>
            </a:r>
            <a:endParaRPr lang="en-US" altLang="ko-KR" sz="700" b="1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Windows/Linux </a:t>
            </a:r>
            <a:r>
              <a:rPr lang="ko-KR" altLang="en-US" sz="700" smtClean="0"/>
              <a:t>에 스냅샷 </a:t>
            </a:r>
            <a:r>
              <a:rPr lang="en-US" altLang="ko-KR" sz="700" smtClean="0"/>
              <a:t>plug-in</a:t>
            </a:r>
            <a:r>
              <a:rPr lang="ko-KR" altLang="en-US" sz="700" smtClean="0"/>
              <a:t>이 자동 설치되어 각 </a:t>
            </a:r>
            <a:r>
              <a:rPr lang="en-US" altLang="ko-KR" sz="700" smtClean="0"/>
              <a:t>VM Disk</a:t>
            </a:r>
            <a:r>
              <a:rPr lang="ko-KR" altLang="en-US" sz="700" smtClean="0"/>
              <a:t>를 병렬로 백업 및</a:t>
            </a:r>
            <a:r>
              <a:rPr lang="en-US" altLang="ko-KR" sz="700"/>
              <a:t> </a:t>
            </a:r>
            <a:r>
              <a:rPr lang="ko-KR" altLang="en-US" sz="700" smtClean="0"/>
              <a:t>이전 백업이후 변경된 영역만 증분 타입으로 스냅샷 백업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스냅샷이 생성되면 그에 대한 자격 증명 데이터가 </a:t>
            </a:r>
            <a:r>
              <a:rPr lang="en-US" altLang="ko-KR" sz="700" smtClean="0"/>
              <a:t>Vault </a:t>
            </a:r>
            <a:r>
              <a:rPr lang="ko-KR" altLang="en-US" sz="700" smtClean="0"/>
              <a:t>로 전송되어 복구 지점이 만들어지고 그에 대한 백업 메타데이터를 보관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파일 또는 디렉터리 단위 백업을 위해 </a:t>
            </a:r>
            <a:r>
              <a:rPr lang="en-US" altLang="ko-KR" sz="700" smtClean="0"/>
              <a:t>MARS Agent </a:t>
            </a:r>
            <a:r>
              <a:rPr lang="ko-KR" altLang="en-US" sz="700" smtClean="0"/>
              <a:t>가 별도로 설치되어야 하며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이 또한 마찬가지로 백업 정보의 자격증명이 </a:t>
            </a:r>
            <a:r>
              <a:rPr lang="en-US" altLang="ko-KR" sz="700" smtClean="0"/>
              <a:t>Vault </a:t>
            </a:r>
            <a:r>
              <a:rPr lang="ko-KR" altLang="en-US" sz="700" smtClean="0"/>
              <a:t>에 보관됨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endParaRPr lang="en-US" altLang="ko-KR" sz="70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700" b="1"/>
              <a:t>Azure </a:t>
            </a:r>
            <a:r>
              <a:rPr lang="en-US" altLang="ko-KR" sz="700" b="1" smtClean="0"/>
              <a:t>File</a:t>
            </a:r>
            <a:r>
              <a:rPr lang="ko-KR" altLang="en-US" sz="700" b="1" smtClean="0"/>
              <a:t>을 통한 </a:t>
            </a:r>
            <a:r>
              <a:rPr lang="en-US" altLang="ko-KR" sz="700" b="1" smtClean="0"/>
              <a:t>NAS </a:t>
            </a:r>
            <a:r>
              <a:rPr lang="ko-KR" altLang="en-US" sz="700" b="1" smtClean="0"/>
              <a:t>서비스</a:t>
            </a:r>
            <a:endParaRPr lang="en-US" altLang="ko-KR" sz="700" b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700" b="1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Azure </a:t>
            </a:r>
            <a:r>
              <a:rPr lang="ko-KR" altLang="en-US" sz="700" smtClean="0"/>
              <a:t>파일공유는 </a:t>
            </a:r>
            <a:r>
              <a:rPr lang="en-US" altLang="ko-KR" sz="700" smtClean="0"/>
              <a:t>SMB </a:t>
            </a:r>
            <a:r>
              <a:rPr lang="ko-KR" altLang="en-US" sz="700" smtClean="0"/>
              <a:t>또는 </a:t>
            </a:r>
            <a:r>
              <a:rPr lang="en-US" altLang="ko-KR" sz="700" smtClean="0"/>
              <a:t>NFS </a:t>
            </a:r>
            <a:r>
              <a:rPr lang="ko-KR" altLang="en-US" sz="700" smtClean="0"/>
              <a:t>사용하여 </a:t>
            </a:r>
            <a:r>
              <a:rPr lang="en-US" altLang="ko-KR" sz="700" smtClean="0"/>
              <a:t>Linux/Windows </a:t>
            </a:r>
            <a:r>
              <a:rPr lang="ko-KR" altLang="en-US" sz="700" smtClean="0"/>
              <a:t>에 마운트 가능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NFS</a:t>
            </a:r>
            <a:r>
              <a:rPr lang="ko-KR" altLang="en-US" sz="700" smtClean="0"/>
              <a:t>는 현재 미리보기 형태로 제공되며 </a:t>
            </a:r>
            <a:r>
              <a:rPr lang="en-US" altLang="ko-KR" sz="700" smtClean="0"/>
              <a:t>SMB </a:t>
            </a:r>
            <a:r>
              <a:rPr lang="ko-KR" altLang="en-US" sz="700" smtClean="0"/>
              <a:t>가 더 완벽하고 다양항 기능 제공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SMB</a:t>
            </a:r>
            <a:r>
              <a:rPr lang="ko-KR" altLang="en-US" sz="700" smtClean="0"/>
              <a:t>는 </a:t>
            </a:r>
            <a:r>
              <a:rPr lang="en-US" altLang="ko-KR" sz="700" smtClean="0"/>
              <a:t>NFS </a:t>
            </a:r>
            <a:r>
              <a:rPr lang="ko-KR" altLang="en-US" sz="700" smtClean="0"/>
              <a:t>대비 </a:t>
            </a:r>
            <a:r>
              <a:rPr lang="en-US" altLang="ko-KR" sz="700" smtClean="0"/>
              <a:t>ID </a:t>
            </a:r>
            <a:r>
              <a:rPr lang="ko-KR" altLang="en-US" sz="700" smtClean="0"/>
              <a:t>인증</a:t>
            </a:r>
            <a:r>
              <a:rPr lang="en-US" altLang="ko-KR" sz="700" smtClean="0"/>
              <a:t>, </a:t>
            </a:r>
            <a:r>
              <a:rPr lang="ko-KR" altLang="en-US" sz="700" smtClean="0"/>
              <a:t>백업 지원</a:t>
            </a:r>
            <a:r>
              <a:rPr lang="en-US" altLang="ko-KR" sz="700" smtClean="0"/>
              <a:t>, </a:t>
            </a:r>
            <a:r>
              <a:rPr lang="ko-KR" altLang="en-US" sz="700" smtClean="0"/>
              <a:t>스냅샷</a:t>
            </a:r>
            <a:r>
              <a:rPr lang="en-US" altLang="ko-KR" sz="700" smtClean="0"/>
              <a:t>, </a:t>
            </a:r>
            <a:r>
              <a:rPr lang="ko-KR" altLang="en-US" sz="700" smtClean="0"/>
              <a:t>암호화 전송 등 기능 제공 </a:t>
            </a:r>
            <a:r>
              <a:rPr lang="en-US" altLang="ko-KR" sz="700" smtClean="0"/>
              <a:t>(NFS x)</a:t>
            </a: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SMB </a:t>
            </a:r>
            <a:r>
              <a:rPr lang="ko-KR" altLang="en-US" sz="700" smtClean="0"/>
              <a:t>또는 </a:t>
            </a:r>
            <a:r>
              <a:rPr lang="en-US" altLang="ko-KR" sz="700" smtClean="0"/>
              <a:t>File REST</a:t>
            </a:r>
            <a:r>
              <a:rPr lang="ko-KR" altLang="en-US" sz="700" smtClean="0"/>
              <a:t>를</a:t>
            </a:r>
            <a:r>
              <a:rPr lang="en-US" altLang="ko-KR" sz="700" smtClean="0"/>
              <a:t> </a:t>
            </a:r>
            <a:r>
              <a:rPr lang="ko-KR" altLang="en-US" sz="700" smtClean="0"/>
              <a:t>통해 </a:t>
            </a:r>
            <a:r>
              <a:rPr lang="en-US" altLang="ko-KR" sz="700" smtClean="0"/>
              <a:t>Azure File </a:t>
            </a:r>
            <a:r>
              <a:rPr lang="ko-KR" altLang="en-US" sz="700" smtClean="0"/>
              <a:t>에 직접 엑세스 또는 </a:t>
            </a:r>
            <a:r>
              <a:rPr lang="en-US" altLang="ko-KR" sz="700" smtClean="0"/>
              <a:t>Azure File Sync</a:t>
            </a:r>
            <a:r>
              <a:rPr lang="ko-KR" altLang="en-US" sz="700" smtClean="0"/>
              <a:t>를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통해 </a:t>
            </a:r>
            <a:r>
              <a:rPr lang="en-US" altLang="ko-KR" sz="700" smtClean="0"/>
              <a:t>OnPremise</a:t>
            </a:r>
            <a:r>
              <a:rPr lang="ko-KR" altLang="en-US" sz="700" smtClean="0"/>
              <a:t>서버나 </a:t>
            </a:r>
            <a:r>
              <a:rPr lang="en-US" altLang="ko-KR" sz="700" smtClean="0"/>
              <a:t>AzureVM</a:t>
            </a:r>
            <a:r>
              <a:rPr lang="ko-KR" altLang="en-US" sz="700" smtClean="0"/>
              <a:t>에서 </a:t>
            </a:r>
            <a:r>
              <a:rPr lang="en-US" altLang="ko-KR" sz="700" smtClean="0"/>
              <a:t>Azure </a:t>
            </a:r>
            <a:r>
              <a:rPr lang="ko-KR" altLang="en-US" sz="700" smtClean="0"/>
              <a:t>파일공유 캐시 역할을 하고 </a:t>
            </a:r>
            <a:r>
              <a:rPr lang="en-US" altLang="ko-KR" sz="700" smtClean="0"/>
              <a:t>SMB, NFS, FTP </a:t>
            </a:r>
            <a:r>
              <a:rPr lang="ko-KR" altLang="en-US" sz="700" smtClean="0"/>
              <a:t>등을 통해 </a:t>
            </a:r>
            <a:r>
              <a:rPr lang="en-US" altLang="ko-KR" sz="700" smtClean="0"/>
              <a:t>Azure File Share </a:t>
            </a:r>
            <a:r>
              <a:rPr lang="ko-KR" altLang="en-US" sz="700" smtClean="0"/>
              <a:t>에 접근할 수 있음</a:t>
            </a:r>
            <a:endParaRPr lang="en-US" altLang="ko-KR" sz="700" smtClean="0"/>
          </a:p>
        </p:txBody>
      </p:sp>
      <p:sp>
        <p:nvSpPr>
          <p:cNvPr id="139" name="직사각형 138"/>
          <p:cNvSpPr/>
          <p:nvPr/>
        </p:nvSpPr>
        <p:spPr>
          <a:xfrm>
            <a:off x="6073141" y="149624"/>
            <a:ext cx="6019800" cy="38437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140" name="직사각형 139"/>
          <p:cNvSpPr/>
          <p:nvPr/>
        </p:nvSpPr>
        <p:spPr>
          <a:xfrm>
            <a:off x="6012180" y="156181"/>
            <a:ext cx="6080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i="1"/>
              <a:t>- </a:t>
            </a:r>
            <a:r>
              <a:rPr lang="ko-KR" altLang="en-US" sz="800" i="1" smtClean="0"/>
              <a:t>본 장에서는 </a:t>
            </a:r>
            <a:r>
              <a:rPr lang="en-US" altLang="ko-KR" sz="800" i="1" smtClean="0"/>
              <a:t>OnPremise </a:t>
            </a:r>
            <a:r>
              <a:rPr lang="ko-KR" altLang="en-US" sz="800" i="1" smtClean="0"/>
              <a:t>인프라의 메인 플랫폼인 </a:t>
            </a:r>
            <a:r>
              <a:rPr lang="en-US" altLang="ko-KR" sz="800" i="1" smtClean="0"/>
              <a:t>VMware VM </a:t>
            </a:r>
            <a:r>
              <a:rPr lang="ko-KR" altLang="en-US" sz="800" i="1" smtClean="0"/>
              <a:t>에 대해 </a:t>
            </a:r>
            <a:r>
              <a:rPr lang="en-US" altLang="ko-KR" sz="800" i="1" smtClean="0"/>
              <a:t>Azure Storage </a:t>
            </a:r>
            <a:r>
              <a:rPr lang="ko-KR" altLang="en-US" sz="800" i="1" smtClean="0"/>
              <a:t>를 활용하거나 혹은 </a:t>
            </a:r>
            <a:r>
              <a:rPr lang="en-US" altLang="ko-KR" sz="800" i="1" smtClean="0"/>
              <a:t>Azure VM </a:t>
            </a:r>
            <a:r>
              <a:rPr lang="ko-KR" altLang="en-US" sz="800" i="1" smtClean="0"/>
              <a:t>으로 </a:t>
            </a:r>
            <a:r>
              <a:rPr lang="en-US" altLang="ko-KR" sz="800" i="1" smtClean="0"/>
              <a:t/>
            </a:r>
            <a:br>
              <a:rPr lang="en-US" altLang="ko-KR" sz="800" i="1" smtClean="0"/>
            </a:br>
            <a:r>
              <a:rPr lang="ko-KR" altLang="en-US" sz="800" i="1"/>
              <a:t> </a:t>
            </a:r>
            <a:r>
              <a:rPr lang="ko-KR" altLang="en-US" sz="800" i="1" smtClean="0"/>
              <a:t> 이관했을 때의 아키텍처 차이점 등에 대해 기술함</a:t>
            </a:r>
            <a:endParaRPr lang="ko-KR" altLang="en-US" sz="800" i="1"/>
          </a:p>
        </p:txBody>
      </p:sp>
      <p:grpSp>
        <p:nvGrpSpPr>
          <p:cNvPr id="16" name="그룹 15"/>
          <p:cNvGrpSpPr/>
          <p:nvPr/>
        </p:nvGrpSpPr>
        <p:grpSpPr>
          <a:xfrm>
            <a:off x="5881425" y="3973562"/>
            <a:ext cx="2683255" cy="1212451"/>
            <a:chOff x="5881425" y="4135606"/>
            <a:chExt cx="2683255" cy="121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81425" y="4165529"/>
              <a:ext cx="1294879" cy="114148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176304" y="4135606"/>
              <a:ext cx="1388376" cy="121245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69099" y="2528793"/>
            <a:ext cx="2546420" cy="133619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969096" y="1090268"/>
            <a:ext cx="1768348" cy="1350295"/>
            <a:chOff x="5969099" y="1090268"/>
            <a:chExt cx="2545273" cy="1350295"/>
          </a:xfrm>
        </p:grpSpPr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969099" y="1090268"/>
              <a:ext cx="2545273" cy="135029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969099" y="1668253"/>
              <a:ext cx="1276653" cy="164809"/>
            </a:xfrm>
            <a:prstGeom prst="rect">
              <a:avLst/>
            </a:prstGeom>
            <a:noFill/>
            <a:ln w="63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6603408" y="1873630"/>
              <a:ext cx="1840324" cy="141512"/>
            </a:xfrm>
            <a:prstGeom prst="rect">
              <a:avLst/>
            </a:prstGeom>
            <a:noFill/>
            <a:ln w="63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972543" y="2088924"/>
              <a:ext cx="1840324" cy="141512"/>
            </a:xfrm>
            <a:prstGeom prst="rect">
              <a:avLst/>
            </a:prstGeom>
            <a:noFill/>
            <a:ln w="63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83388" y="1496273"/>
              <a:ext cx="3281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>
                  <a:solidFill>
                    <a:srgbClr val="FF0000"/>
                  </a:solidFill>
                </a:rPr>
                <a:t>①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188172" y="1703844"/>
              <a:ext cx="3182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>
                  <a:solidFill>
                    <a:srgbClr val="FF0000"/>
                  </a:solidFill>
                </a:rPr>
                <a:t>②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634518" y="2188634"/>
              <a:ext cx="2757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>
                  <a:solidFill>
                    <a:srgbClr val="FF0000"/>
                  </a:solidFill>
                </a:rPr>
                <a:t>③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86156" y="1088100"/>
            <a:ext cx="698228" cy="13415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86824" y="5309373"/>
            <a:ext cx="2670258" cy="11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03" y="143219"/>
            <a:ext cx="344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03. Azure SQL Server </a:t>
            </a:r>
            <a:r>
              <a:rPr lang="ko-KR" altLang="en-US" b="1" smtClean="0"/>
              <a:t>종류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8303" y="673613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Azure SQL </a:t>
            </a:r>
            <a:r>
              <a:rPr lang="ko-KR" altLang="en-US" sz="1200" b="1" u="sng" smtClean="0"/>
              <a:t>배포옵션</a:t>
            </a:r>
            <a:endParaRPr lang="ko-KR" altLang="en-US" sz="1200" b="1" u="sng" dirty="0"/>
          </a:p>
        </p:txBody>
      </p:sp>
      <p:sp>
        <p:nvSpPr>
          <p:cNvPr id="9" name="직사각형 8"/>
          <p:cNvSpPr/>
          <p:nvPr/>
        </p:nvSpPr>
        <p:spPr>
          <a:xfrm>
            <a:off x="6253663" y="1128736"/>
            <a:ext cx="5690688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AutoNum type="arabicParenR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가상머신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(SQL Server on VM) : IaaS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기존 </a:t>
            </a:r>
            <a:r>
              <a:rPr lang="ko-KR" altLang="en-US" sz="700"/>
              <a:t>또는 새 응용 프로그램에 </a:t>
            </a:r>
            <a:r>
              <a:rPr lang="en-US" altLang="ko-KR" sz="700"/>
              <a:t>SQL Server </a:t>
            </a:r>
            <a:r>
              <a:rPr lang="ko-KR" altLang="en-US" sz="700"/>
              <a:t>또는 </a:t>
            </a:r>
            <a:r>
              <a:rPr lang="en-US" altLang="ko-KR" sz="700"/>
              <a:t>Windows/Linux</a:t>
            </a:r>
            <a:r>
              <a:rPr lang="ko-KR" altLang="en-US" sz="700"/>
              <a:t>의 모든 기능에 대한 대규모 데이터베이스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또는 액세스가 </a:t>
            </a:r>
            <a:r>
              <a:rPr lang="ko-KR" altLang="en-US" sz="700"/>
              <a:t>필요한 경우</a:t>
            </a:r>
            <a:r>
              <a:rPr lang="en-US" altLang="ko-KR" sz="700"/>
              <a:t>, Azure SQL Database</a:t>
            </a:r>
            <a:r>
              <a:rPr lang="ko-KR" altLang="en-US" sz="700"/>
              <a:t>나 </a:t>
            </a:r>
            <a:r>
              <a:rPr lang="en-US" altLang="ko-KR" sz="700"/>
              <a:t>Azure SQL Managed Instance </a:t>
            </a:r>
            <a:r>
              <a:rPr lang="ko-KR" altLang="en-US" sz="700" smtClean="0"/>
              <a:t>적합하지 </a:t>
            </a:r>
            <a:r>
              <a:rPr lang="ko-KR" altLang="en-US" sz="700"/>
              <a:t>않은 </a:t>
            </a:r>
            <a:r>
              <a:rPr lang="ko-KR" altLang="en-US" sz="700" smtClean="0"/>
              <a:t>경우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응용 </a:t>
            </a:r>
            <a:r>
              <a:rPr lang="ko-KR" altLang="en-US" sz="700"/>
              <a:t>프로그램 및 데이터 계층을 변경할 필요가 없으므로 기존 솔루션을 다시 설계하는 데 시간과 예산을 </a:t>
            </a:r>
            <a:r>
              <a:rPr lang="ko-KR" altLang="en-US" sz="700" smtClean="0"/>
              <a:t>절약할 </a:t>
            </a:r>
            <a:r>
              <a:rPr lang="ko-KR" altLang="en-US" sz="700"/>
              <a:t>수 </a:t>
            </a:r>
            <a:r>
              <a:rPr lang="ko-KR" altLang="en-US" sz="700" smtClean="0"/>
              <a:t>있</a:t>
            </a:r>
            <a:r>
              <a:rPr lang="ko-KR" altLang="en-US" sz="700"/>
              <a:t>어</a:t>
            </a:r>
            <a:r>
              <a:rPr lang="ko-KR" altLang="en-US" sz="700" smtClean="0"/>
              <a:t>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솔루션을 </a:t>
            </a:r>
            <a:r>
              <a:rPr lang="en-US" altLang="ko-KR" sz="700"/>
              <a:t>Azure</a:t>
            </a:r>
            <a:r>
              <a:rPr lang="ko-KR" altLang="en-US" sz="700"/>
              <a:t>로 마이그레이션하고 </a:t>
            </a:r>
            <a:r>
              <a:rPr lang="en-US" altLang="ko-KR" sz="700"/>
              <a:t>Azure </a:t>
            </a:r>
            <a:r>
              <a:rPr lang="ko-KR" altLang="en-US" sz="700"/>
              <a:t>플랫폼에서 필요할 수 있는 성능 최적화에 집중할 수 </a:t>
            </a:r>
            <a:r>
              <a:rPr lang="ko-KR" altLang="en-US" sz="700" smtClean="0"/>
              <a:t>있음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백업 </a:t>
            </a:r>
            <a:r>
              <a:rPr lang="ko-KR" altLang="en-US" sz="700"/>
              <a:t>및 패치 자체 관리 및 자체 고가용성 솔루션을 구현해야 </a:t>
            </a:r>
            <a:r>
              <a:rPr lang="ko-KR" altLang="en-US" sz="700" smtClean="0"/>
              <a:t>함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리소스</a:t>
            </a:r>
            <a:r>
              <a:rPr lang="en-US" altLang="ko-KR" sz="700"/>
              <a:t>(CPU/</a:t>
            </a:r>
            <a:r>
              <a:rPr lang="ko-KR" altLang="en-US" sz="700"/>
              <a:t>저장소</a:t>
            </a:r>
            <a:r>
              <a:rPr lang="en-US" altLang="ko-KR" sz="700"/>
              <a:t>)</a:t>
            </a:r>
            <a:r>
              <a:rPr lang="ko-KR" altLang="en-US" sz="700"/>
              <a:t>를 변경하는 동안 가동 중지 시간이 </a:t>
            </a:r>
            <a:r>
              <a:rPr lang="ko-KR" altLang="en-US" sz="700" smtClean="0"/>
              <a:t>있음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최대 </a:t>
            </a:r>
            <a:r>
              <a:rPr lang="en-US" altLang="ko-KR" sz="700"/>
              <a:t>256TB</a:t>
            </a:r>
            <a:r>
              <a:rPr lang="ko-KR" altLang="en-US" sz="700"/>
              <a:t>의 스토리지가 있는 </a:t>
            </a:r>
            <a:r>
              <a:rPr lang="en-US" altLang="ko-KR" sz="700"/>
              <a:t>SQL Server </a:t>
            </a:r>
            <a:r>
              <a:rPr lang="ko-KR" altLang="en-US" sz="700"/>
              <a:t>인스턴스이며 필요에 따라 많은 데이터베이스를 지원할 수 </a:t>
            </a:r>
            <a:r>
              <a:rPr lang="ko-KR" altLang="en-US" sz="700" smtClean="0"/>
              <a:t>있음</a:t>
            </a:r>
            <a:endParaRPr lang="ko-KR" altLang="en-US" sz="700"/>
          </a:p>
        </p:txBody>
      </p:sp>
      <p:sp>
        <p:nvSpPr>
          <p:cNvPr id="10" name="직사각형 9"/>
          <p:cNvSpPr/>
          <p:nvPr/>
        </p:nvSpPr>
        <p:spPr>
          <a:xfrm>
            <a:off x="6253664" y="2336828"/>
            <a:ext cx="5690688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+mj-lt"/>
              <a:buAutoNum type="arabicParenR" startAt="2"/>
            </a:pP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관리형 인스턴스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(Azure SQL Managed Instance) : PaaS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700" smtClean="0"/>
              <a:t>SQL </a:t>
            </a:r>
            <a:r>
              <a:rPr lang="en-US" altLang="ko-KR" sz="700"/>
              <a:t>Managed </a:t>
            </a:r>
            <a:r>
              <a:rPr lang="ko-KR" altLang="en-US" sz="700"/>
              <a:t>인스턴스는 데이터베이스 변경 없이 온</a:t>
            </a:r>
            <a:r>
              <a:rPr lang="en-US" altLang="ko-KR" sz="700"/>
              <a:t>-</a:t>
            </a:r>
            <a:r>
              <a:rPr lang="ko-KR" altLang="en-US" sz="700"/>
              <a:t>프레미스에서 데이터베이스 마이그레이션을 </a:t>
            </a:r>
            <a:r>
              <a:rPr lang="ko-KR" altLang="en-US" sz="700" smtClean="0"/>
              <a:t>지원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기존 </a:t>
            </a:r>
            <a:r>
              <a:rPr lang="ko-KR" altLang="en-US" sz="700"/>
              <a:t>응용 프로그램을 </a:t>
            </a:r>
            <a:r>
              <a:rPr lang="en-US" altLang="ko-KR" sz="700"/>
              <a:t>Azure</a:t>
            </a:r>
            <a:r>
              <a:rPr lang="ko-KR" altLang="en-US" sz="700"/>
              <a:t>로 마이그레이션하는 것을 크게 간소화하여 마이그레이션된 데이터베이스 응용 프로그램을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Azure</a:t>
            </a:r>
            <a:r>
              <a:rPr lang="ko-KR" altLang="en-US" sz="700"/>
              <a:t>에서 빠르게 시장에 출시할 수 있도록 </a:t>
            </a:r>
            <a:r>
              <a:rPr lang="ko-KR" altLang="en-US" sz="700" smtClean="0"/>
              <a:t>함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인스턴스 </a:t>
            </a:r>
            <a:r>
              <a:rPr lang="ko-KR" altLang="en-US" sz="700"/>
              <a:t>풀 내에서 각각의 </a:t>
            </a:r>
            <a:r>
              <a:rPr lang="en-US" altLang="ko-KR" sz="700"/>
              <a:t>Managed Instance</a:t>
            </a:r>
            <a:r>
              <a:rPr lang="ko-KR" altLang="en-US" sz="700"/>
              <a:t>가 서로 격리되며 할당된 리소스 </a:t>
            </a:r>
            <a:r>
              <a:rPr lang="en-US" altLang="ko-KR" sz="700"/>
              <a:t>dedicated </a:t>
            </a:r>
            <a:r>
              <a:rPr lang="ko-KR" altLang="en-US" sz="700"/>
              <a:t>하게 관리됨 </a:t>
            </a:r>
            <a:r>
              <a:rPr lang="en-US" altLang="ko-KR" sz="700"/>
              <a:t/>
            </a:r>
            <a:br>
              <a:rPr lang="en-US" altLang="ko-KR" sz="700"/>
            </a:br>
            <a:r>
              <a:rPr lang="en-US" altLang="ko-KR" sz="700" smtClean="0"/>
              <a:t>(</a:t>
            </a:r>
            <a:r>
              <a:rPr lang="ko-KR" altLang="en-US" sz="700"/>
              <a:t>즉 </a:t>
            </a:r>
            <a:r>
              <a:rPr lang="en-US" altLang="ko-KR" sz="700"/>
              <a:t>Elastic pool </a:t>
            </a:r>
            <a:r>
              <a:rPr lang="ko-KR" altLang="en-US" sz="700"/>
              <a:t>의 공유자원과 상반됨</a:t>
            </a:r>
            <a:r>
              <a:rPr lang="en-US" altLang="ko-KR" sz="700"/>
              <a:t>)</a:t>
            </a:r>
            <a:endParaRPr lang="ko-KR" altLang="en-US" sz="70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700" smtClean="0"/>
              <a:t>Up </a:t>
            </a:r>
            <a:r>
              <a:rPr lang="en-US" altLang="ko-KR" sz="700"/>
              <a:t>to 8 </a:t>
            </a:r>
            <a:r>
              <a:rPr lang="en-US" altLang="ko-KR" sz="700" smtClean="0"/>
              <a:t>TB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700" smtClean="0"/>
              <a:t>Azure </a:t>
            </a:r>
            <a:r>
              <a:rPr lang="en-US" altLang="ko-KR" sz="700"/>
              <a:t>Express Route </a:t>
            </a:r>
            <a:r>
              <a:rPr lang="ko-KR" altLang="en-US" sz="700"/>
              <a:t>또는 </a:t>
            </a:r>
            <a:r>
              <a:rPr lang="en-US" altLang="ko-KR" sz="700"/>
              <a:t>VPN G/W </a:t>
            </a:r>
            <a:r>
              <a:rPr lang="ko-KR" altLang="en-US" sz="700"/>
              <a:t>사용하여 온</a:t>
            </a:r>
            <a:r>
              <a:rPr lang="en-US" altLang="ko-KR" sz="700"/>
              <a:t>-</a:t>
            </a:r>
            <a:r>
              <a:rPr lang="ko-KR" altLang="en-US" sz="700" smtClean="0"/>
              <a:t>프레미스에 </a:t>
            </a:r>
            <a:r>
              <a:rPr lang="ko-KR" altLang="en-US" sz="700"/>
              <a:t>대한 기본 가상 네트워크 구현 및 연결 </a:t>
            </a:r>
            <a:r>
              <a:rPr lang="ko-KR" altLang="en-US" sz="700" smtClean="0"/>
              <a:t>지원</a:t>
            </a:r>
            <a:endParaRPr lang="ko-KR" altLang="en-US" sz="700">
              <a:effectLst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56749" y="3507039"/>
            <a:ext cx="569068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+mj-lt"/>
              <a:buAutoNum type="arabicParenR" startAt="3"/>
            </a:pPr>
            <a:r>
              <a:rPr lang="ko-KR" altLang="en-US" sz="700" b="1"/>
              <a:t>관리형 데이터베이스 </a:t>
            </a:r>
            <a:r>
              <a:rPr lang="en-US" altLang="ko-KR" sz="700" b="1"/>
              <a:t>(Azure SQL Database) : PaaS</a:t>
            </a:r>
            <a:r>
              <a:rPr lang="ko-KR" altLang="en-US" sz="700" b="1"/>
              <a:t>형 </a:t>
            </a:r>
            <a:r>
              <a:rPr lang="en-US" altLang="ko-KR" sz="700" b="1" smtClean="0"/>
              <a:t>DBaaS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배포 </a:t>
            </a:r>
            <a:r>
              <a:rPr lang="ko-KR" altLang="en-US" sz="700"/>
              <a:t>모델에서 </a:t>
            </a:r>
            <a:r>
              <a:rPr lang="en-US" altLang="ko-KR" sz="700"/>
              <a:t>Single Database </a:t>
            </a:r>
            <a:r>
              <a:rPr lang="ko-KR" altLang="en-US" sz="700"/>
              <a:t>이 이에 해당하며 안정적인 단일 데이터 원본 구축시 선정하는 </a:t>
            </a:r>
            <a:r>
              <a:rPr lang="ko-KR" altLang="en-US" sz="700" smtClean="0"/>
              <a:t>제품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단일 </a:t>
            </a:r>
            <a:r>
              <a:rPr lang="ko-KR" altLang="en-US" sz="700"/>
              <a:t>인스턴스 내 하나의 사용자정의 데이터베이스가 </a:t>
            </a:r>
            <a:r>
              <a:rPr lang="ko-KR" altLang="en-US" sz="700" smtClean="0"/>
              <a:t>생성됨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개발 </a:t>
            </a:r>
            <a:r>
              <a:rPr lang="ko-KR" altLang="en-US" sz="700"/>
              <a:t>및 마케팅 등 신규 솔루션의 빠른 시장진출</a:t>
            </a:r>
            <a:r>
              <a:rPr lang="en-US" altLang="ko-KR" sz="700"/>
              <a:t>, </a:t>
            </a:r>
            <a:r>
              <a:rPr lang="ko-KR" altLang="en-US" sz="700"/>
              <a:t>즉 시간 제약이 있는 경우 가장 </a:t>
            </a:r>
            <a:r>
              <a:rPr lang="ko-KR" altLang="en-US" sz="700" smtClean="0"/>
              <a:t>적합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700" smtClean="0"/>
              <a:t>SQL </a:t>
            </a:r>
            <a:r>
              <a:rPr lang="en-US" altLang="ko-KR" sz="700"/>
              <a:t>Server</a:t>
            </a:r>
            <a:r>
              <a:rPr lang="ko-KR" altLang="en-US" sz="700"/>
              <a:t>의 최신 안정적인 엔터프라이즈 </a:t>
            </a:r>
            <a:r>
              <a:rPr lang="ko-KR" altLang="en-US" sz="700" smtClean="0"/>
              <a:t>에디션 </a:t>
            </a:r>
            <a:r>
              <a:rPr lang="ko-KR" altLang="en-US" sz="700"/>
              <a:t>기반으로 완전히 관리되는 </a:t>
            </a:r>
            <a:r>
              <a:rPr lang="en-US" altLang="ko-KR" sz="700"/>
              <a:t>SQL Server </a:t>
            </a:r>
            <a:r>
              <a:rPr lang="ko-KR" altLang="en-US" sz="700"/>
              <a:t>데이터베이스 </a:t>
            </a:r>
            <a:r>
              <a:rPr lang="ko-KR" altLang="en-US" sz="700" smtClean="0"/>
              <a:t>엔진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700" smtClean="0"/>
              <a:t>On-Premise </a:t>
            </a:r>
            <a:r>
              <a:rPr lang="en-US" altLang="ko-KR" sz="700"/>
              <a:t>SQL Server</a:t>
            </a:r>
            <a:r>
              <a:rPr lang="ko-KR" altLang="en-US" sz="700"/>
              <a:t>에서 마이그레이션 어려울 수 있음</a:t>
            </a:r>
            <a:r>
              <a:rPr lang="en-US" altLang="ko-KR" sz="700"/>
              <a:t>. (</a:t>
            </a:r>
            <a:r>
              <a:rPr lang="ko-KR" altLang="en-US" sz="700"/>
              <a:t>일부 </a:t>
            </a:r>
            <a:r>
              <a:rPr lang="en-US" altLang="ko-KR" sz="700"/>
              <a:t>SQL Server </a:t>
            </a:r>
            <a:r>
              <a:rPr lang="ko-KR" altLang="en-US" sz="700"/>
              <a:t>기능 사용</a:t>
            </a:r>
            <a:r>
              <a:rPr lang="en-US" altLang="ko-KR" sz="700"/>
              <a:t>X, Private IP </a:t>
            </a:r>
            <a:r>
              <a:rPr lang="ko-KR" altLang="en-US" sz="700" smtClean="0"/>
              <a:t>미지원</a:t>
            </a:r>
            <a:r>
              <a:rPr lang="en-US" altLang="ko-KR" sz="700" smtClean="0"/>
              <a:t>)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각 </a:t>
            </a:r>
            <a:r>
              <a:rPr lang="ko-KR" altLang="en-US" sz="700"/>
              <a:t>사용자정의 데이터베이스는 다른 데이터베이스와 격리되며 자체적인 </a:t>
            </a:r>
            <a:r>
              <a:rPr lang="en-US" altLang="ko-KR" sz="700"/>
              <a:t>dedicated </a:t>
            </a:r>
            <a:r>
              <a:rPr lang="ko-KR" altLang="en-US" sz="700"/>
              <a:t>컴퓨팅</a:t>
            </a:r>
            <a:r>
              <a:rPr lang="en-US" altLang="ko-KR" sz="700"/>
              <a:t>, </a:t>
            </a:r>
            <a:r>
              <a:rPr lang="ko-KR" altLang="en-US" sz="700"/>
              <a:t>메모리</a:t>
            </a:r>
            <a:r>
              <a:rPr lang="en-US" altLang="ko-KR" sz="700"/>
              <a:t>, </a:t>
            </a:r>
            <a:r>
              <a:rPr lang="ko-KR" altLang="en-US" sz="700" smtClean="0"/>
              <a:t>스토리지</a:t>
            </a:r>
            <a:r>
              <a:rPr lang="en-US" altLang="ko-KR" sz="700"/>
              <a:t/>
            </a:r>
            <a:br>
              <a:rPr lang="en-US" altLang="ko-KR" sz="700"/>
            </a:br>
            <a:r>
              <a:rPr lang="ko-KR" altLang="en-US" sz="700" smtClean="0"/>
              <a:t>리소스 </a:t>
            </a:r>
            <a:r>
              <a:rPr lang="ko-KR" altLang="en-US" sz="700"/>
              <a:t>존재하며 해당 리소스들은 다른 사용자정의 데이터에비스와 상호 공유되지 </a:t>
            </a:r>
            <a:r>
              <a:rPr lang="ko-KR" altLang="en-US" sz="700" smtClean="0"/>
              <a:t>않음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동적 </a:t>
            </a:r>
            <a:r>
              <a:rPr lang="ko-KR" altLang="en-US" sz="700"/>
              <a:t>확장 </a:t>
            </a:r>
            <a:r>
              <a:rPr lang="en-US" altLang="ko-KR" sz="700"/>
              <a:t>(dynamically </a:t>
            </a:r>
            <a:r>
              <a:rPr lang="en-US" altLang="ko-KR" sz="700" smtClean="0"/>
              <a:t>scale</a:t>
            </a:r>
            <a:r>
              <a:rPr lang="en-US" altLang="ko-KR" sz="700" baseline="30000" smtClean="0"/>
              <a:t>1)</a:t>
            </a:r>
            <a:r>
              <a:rPr lang="en-US" altLang="ko-KR" sz="700" smtClean="0"/>
              <a:t>) </a:t>
            </a:r>
            <a:r>
              <a:rPr lang="ko-KR" altLang="en-US" sz="700"/>
              <a:t>을 통한 리소스 온라인 수동 확장</a:t>
            </a:r>
            <a:r>
              <a:rPr lang="en-US" altLang="ko-KR" sz="700"/>
              <a:t>/</a:t>
            </a:r>
            <a:r>
              <a:rPr lang="ko-KR" altLang="en-US" sz="700"/>
              <a:t>축소 </a:t>
            </a:r>
            <a:r>
              <a:rPr lang="ko-KR" altLang="en-US" sz="700" smtClean="0"/>
              <a:t>지원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700" smtClean="0"/>
              <a:t>Databases </a:t>
            </a:r>
            <a:r>
              <a:rPr lang="en-US" altLang="ko-KR" sz="700"/>
              <a:t>of up to 100 TB</a:t>
            </a:r>
            <a:r>
              <a:rPr lang="en-US" altLang="ko-KR" sz="700" smtClean="0"/>
              <a:t>.</a:t>
            </a:r>
            <a:endParaRPr lang="ko-KR" altLang="en-US" sz="700">
              <a:effectLst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56750" y="4997478"/>
            <a:ext cx="5690688" cy="135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+mj-lt"/>
              <a:buAutoNum type="arabicParenR" startAt="4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Elastic Pool : PaaS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여러</a:t>
            </a:r>
            <a:r>
              <a:rPr lang="en-US" altLang="ko-KR" sz="700"/>
              <a:t> </a:t>
            </a:r>
            <a:r>
              <a:rPr lang="en-US" altLang="ko-KR" sz="700" smtClean="0"/>
              <a:t>Azure SQL Single </a:t>
            </a:r>
            <a:r>
              <a:rPr lang="ko-KR" altLang="en-US" sz="700" smtClean="0"/>
              <a:t>데이터베이스의 묶음</a:t>
            </a:r>
            <a:r>
              <a:rPr lang="en-US" altLang="ko-KR" sz="700" smtClean="0"/>
              <a:t>, </a:t>
            </a:r>
            <a:r>
              <a:rPr lang="ko-KR" altLang="en-US" sz="700" smtClean="0"/>
              <a:t>단일 </a:t>
            </a:r>
            <a:r>
              <a:rPr lang="ko-KR" altLang="en-US" sz="700"/>
              <a:t>인스턴스 내에서 설정하는 리소스 풀링 개념의 자원공유 </a:t>
            </a:r>
            <a:r>
              <a:rPr lang="ko-KR" altLang="en-US" sz="700" smtClean="0"/>
              <a:t>기술</a:t>
            </a:r>
            <a:endParaRPr lang="en-US" altLang="ko-KR" sz="70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700" smtClean="0"/>
              <a:t>CPU</a:t>
            </a:r>
            <a:r>
              <a:rPr lang="en-US" altLang="ko-KR" sz="700"/>
              <a:t>, Memory </a:t>
            </a:r>
            <a:r>
              <a:rPr lang="ko-KR" altLang="en-US" sz="700"/>
              <a:t>등 공유 리소스 기능을 제공하는 사용자정의 </a:t>
            </a:r>
            <a:r>
              <a:rPr lang="en-US" altLang="ko-KR" sz="700"/>
              <a:t>Single Database </a:t>
            </a:r>
            <a:r>
              <a:rPr lang="ko-KR" altLang="en-US" sz="700" smtClean="0"/>
              <a:t>집합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기존 </a:t>
            </a:r>
            <a:r>
              <a:rPr lang="en-US" altLang="ko-KR" sz="700"/>
              <a:t>Single Database (Azure SQL Database)</a:t>
            </a:r>
            <a:r>
              <a:rPr lang="ko-KR" altLang="en-US" sz="700"/>
              <a:t>를 </a:t>
            </a:r>
            <a:r>
              <a:rPr lang="en-US" altLang="ko-KR" sz="700"/>
              <a:t>Elastic Pool </a:t>
            </a:r>
            <a:r>
              <a:rPr lang="ko-KR" altLang="en-US" sz="700"/>
              <a:t>로 이동하거나 또는 제거할 수 있음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풀에 </a:t>
            </a:r>
            <a:r>
              <a:rPr lang="ko-KR" altLang="en-US" sz="700"/>
              <a:t>있는 모든 </a:t>
            </a:r>
            <a:r>
              <a:rPr lang="en-US" altLang="ko-KR" sz="700"/>
              <a:t>Single Database </a:t>
            </a:r>
            <a:r>
              <a:rPr lang="ko-KR" altLang="en-US" sz="700"/>
              <a:t>에서 리소스 공유 가능 </a:t>
            </a:r>
            <a:endParaRPr lang="en-US" altLang="ko-KR" sz="700" smtClean="0"/>
          </a:p>
          <a:p>
            <a:pPr>
              <a:lnSpc>
                <a:spcPct val="130000"/>
              </a:lnSpc>
            </a:pPr>
            <a:r>
              <a:rPr lang="en-US" altLang="ko-KR" sz="700"/>
              <a:t> </a:t>
            </a:r>
            <a:r>
              <a:rPr lang="en-US" altLang="ko-KR" sz="700" smtClean="0"/>
              <a:t>    (</a:t>
            </a:r>
            <a:r>
              <a:rPr lang="ko-KR" altLang="en-US" sz="700"/>
              <a:t>즉</a:t>
            </a:r>
            <a:r>
              <a:rPr lang="en-US" altLang="ko-KR" sz="700"/>
              <a:t>, Single Databae </a:t>
            </a:r>
            <a:r>
              <a:rPr lang="ko-KR" altLang="en-US" sz="700"/>
              <a:t>각각에 할당된 </a:t>
            </a:r>
            <a:r>
              <a:rPr lang="en-US" altLang="ko-KR" sz="700"/>
              <a:t>dedicated </a:t>
            </a:r>
            <a:r>
              <a:rPr lang="ko-KR" altLang="en-US" sz="700"/>
              <a:t>리소스가 </a:t>
            </a:r>
            <a:r>
              <a:rPr lang="en-US" altLang="ko-KR" sz="700"/>
              <a:t>Elastic Pool </a:t>
            </a:r>
            <a:r>
              <a:rPr lang="ko-KR" altLang="en-US" sz="700"/>
              <a:t>에서는 공유 가능하게 바뀜</a:t>
            </a:r>
            <a:r>
              <a:rPr lang="en-US" altLang="ko-KR" sz="700" smtClean="0"/>
              <a:t>)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700" smtClean="0"/>
              <a:t>Single </a:t>
            </a:r>
            <a:r>
              <a:rPr lang="en-US" altLang="ko-KR" sz="700"/>
              <a:t>Database </a:t>
            </a:r>
            <a:r>
              <a:rPr lang="ko-KR" altLang="en-US" sz="700"/>
              <a:t>와 마찬가지로 동적 확장 </a:t>
            </a:r>
            <a:r>
              <a:rPr lang="en-US" altLang="ko-KR" sz="700"/>
              <a:t>(dynamically scale) </a:t>
            </a:r>
            <a:r>
              <a:rPr lang="ko-KR" altLang="en-US" sz="700"/>
              <a:t>을 통한 리소스 온라인 수동 확장</a:t>
            </a:r>
            <a:r>
              <a:rPr lang="en-US" altLang="ko-KR" sz="700"/>
              <a:t>/</a:t>
            </a:r>
            <a:r>
              <a:rPr lang="ko-KR" altLang="en-US" sz="700"/>
              <a:t>축소 </a:t>
            </a:r>
            <a:r>
              <a:rPr lang="ko-KR" altLang="en-US" sz="700" smtClean="0"/>
              <a:t>지원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700" smtClean="0"/>
              <a:t>Single </a:t>
            </a:r>
            <a:r>
              <a:rPr lang="en-US" altLang="ko-KR" sz="700"/>
              <a:t>Database </a:t>
            </a:r>
            <a:r>
              <a:rPr lang="ko-KR" altLang="en-US" sz="700"/>
              <a:t>와 다르게 </a:t>
            </a:r>
            <a:r>
              <a:rPr lang="en-US" altLang="ko-KR" sz="700" smtClean="0"/>
              <a:t>Auto-Scailing</a:t>
            </a:r>
            <a:r>
              <a:rPr lang="en-US" altLang="ko-KR" sz="700" baseline="30000" smtClean="0"/>
              <a:t>2)</a:t>
            </a:r>
            <a:r>
              <a:rPr lang="en-US" altLang="ko-KR" sz="700" smtClean="0"/>
              <a:t> </a:t>
            </a:r>
            <a:r>
              <a:rPr lang="ko-KR" altLang="en-US" sz="700" smtClean="0"/>
              <a:t>지원</a:t>
            </a:r>
            <a:r>
              <a:rPr lang="en-US" altLang="ko-KR" sz="700" smtClean="0"/>
              <a:t>, </a:t>
            </a:r>
            <a:r>
              <a:rPr lang="ko-KR" altLang="en-US" sz="700" smtClean="0"/>
              <a:t>풀의 </a:t>
            </a:r>
            <a:r>
              <a:rPr lang="ko-KR" altLang="en-US" sz="700"/>
              <a:t>공유 </a:t>
            </a:r>
            <a:r>
              <a:rPr lang="ko-KR" altLang="en-US" sz="700" smtClean="0"/>
              <a:t>리소스</a:t>
            </a:r>
            <a:r>
              <a:rPr lang="ko-KR" altLang="en-US" sz="700"/>
              <a:t>를</a:t>
            </a:r>
            <a:r>
              <a:rPr lang="ko-KR" altLang="en-US" sz="700" smtClean="0"/>
              <a:t> </a:t>
            </a:r>
            <a:r>
              <a:rPr lang="ko-KR" altLang="en-US" sz="700"/>
              <a:t>각 </a:t>
            </a:r>
            <a:r>
              <a:rPr lang="en-US" altLang="ko-KR" sz="700"/>
              <a:t>Single Database </a:t>
            </a:r>
            <a:r>
              <a:rPr lang="ko-KR" altLang="en-US" sz="700"/>
              <a:t>리소스 성능 자동 </a:t>
            </a:r>
            <a:r>
              <a:rPr lang="ko-KR" altLang="en-US" sz="700" smtClean="0"/>
              <a:t>최적화</a:t>
            </a:r>
            <a:endParaRPr lang="en-US" altLang="ko-KR" sz="7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700" smtClean="0"/>
              <a:t>리소스에 </a:t>
            </a:r>
            <a:r>
              <a:rPr lang="ko-KR" altLang="en-US" sz="700"/>
              <a:t>대한 사용 요구량이 변동됨에 따라 </a:t>
            </a:r>
            <a:r>
              <a:rPr lang="ko-KR" altLang="en-US" sz="700" smtClean="0"/>
              <a:t>풀 </a:t>
            </a:r>
            <a:r>
              <a:rPr lang="ko-KR" altLang="en-US" sz="700"/>
              <a:t>한도 </a:t>
            </a:r>
            <a:r>
              <a:rPr lang="ko-KR" altLang="en-US" sz="700" smtClean="0"/>
              <a:t>내 </a:t>
            </a:r>
            <a:r>
              <a:rPr lang="en-US" altLang="ko-KR" sz="700"/>
              <a:t>Auto-Scailing </a:t>
            </a:r>
            <a:r>
              <a:rPr lang="ko-KR" altLang="en-US" sz="700" smtClean="0"/>
              <a:t>발생</a:t>
            </a:r>
            <a:r>
              <a:rPr lang="en-US" altLang="ko-KR" sz="700" smtClean="0"/>
              <a:t>,</a:t>
            </a:r>
            <a:r>
              <a:rPr lang="ko-KR" altLang="en-US" sz="700" smtClean="0"/>
              <a:t> </a:t>
            </a:r>
            <a:r>
              <a:rPr lang="ko-KR" altLang="en-US" sz="700"/>
              <a:t>각 </a:t>
            </a:r>
            <a:r>
              <a:rPr lang="en-US" altLang="ko-KR" sz="700"/>
              <a:t>Single Database </a:t>
            </a:r>
            <a:r>
              <a:rPr lang="ko-KR" altLang="en-US" sz="700"/>
              <a:t>성능관리 </a:t>
            </a:r>
            <a:r>
              <a:rPr lang="ko-KR" altLang="en-US" sz="700" smtClean="0"/>
              <a:t>불필요</a:t>
            </a:r>
            <a:endParaRPr lang="en-US" altLang="ko-KR" sz="700" smtClean="0"/>
          </a:p>
        </p:txBody>
      </p:sp>
      <p:sp>
        <p:nvSpPr>
          <p:cNvPr id="16" name="직사각형 15"/>
          <p:cNvSpPr/>
          <p:nvPr/>
        </p:nvSpPr>
        <p:spPr>
          <a:xfrm>
            <a:off x="93709" y="6494809"/>
            <a:ext cx="7678691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/>
              <a:t>1) </a:t>
            </a:r>
            <a:r>
              <a:rPr lang="en-US" altLang="ko-KR" sz="700"/>
              <a:t>Dynamically Scale (</a:t>
            </a:r>
            <a:r>
              <a:rPr lang="ko-KR" altLang="en-US" sz="700"/>
              <a:t>동적확장</a:t>
            </a:r>
            <a:r>
              <a:rPr lang="en-US" altLang="ko-KR" sz="700"/>
              <a:t>) : </a:t>
            </a:r>
            <a:r>
              <a:rPr lang="ko-KR" altLang="en-US" sz="700"/>
              <a:t>데이터베이스 온라인 상태에서 리소스를 수동으로 확장</a:t>
            </a:r>
            <a:r>
              <a:rPr lang="en-US" altLang="ko-KR" sz="700"/>
              <a:t>/</a:t>
            </a:r>
            <a:r>
              <a:rPr lang="ko-KR" altLang="en-US" sz="700"/>
              <a:t>축소</a:t>
            </a:r>
          </a:p>
          <a:p>
            <a:pPr>
              <a:lnSpc>
                <a:spcPct val="120000"/>
              </a:lnSpc>
            </a:pPr>
            <a:r>
              <a:rPr lang="en-US" altLang="ko-KR" sz="700" smtClean="0"/>
              <a:t>2) </a:t>
            </a:r>
            <a:r>
              <a:rPr lang="en-US" altLang="ko-KR" sz="700"/>
              <a:t>Auto-Scailing (</a:t>
            </a:r>
            <a:r>
              <a:rPr lang="ko-KR" altLang="en-US" sz="700"/>
              <a:t>자동 크기조정</a:t>
            </a:r>
            <a:r>
              <a:rPr lang="en-US" altLang="ko-KR" sz="700"/>
              <a:t>) : </a:t>
            </a:r>
            <a:r>
              <a:rPr lang="ko-KR" altLang="en-US" sz="700"/>
              <a:t>풀 내의 리소스간 컴퓨팅 리소스가 자동으로 </a:t>
            </a:r>
            <a:r>
              <a:rPr lang="en-US" altLang="ko-KR" sz="700"/>
              <a:t>up/down </a:t>
            </a:r>
            <a:r>
              <a:rPr lang="ko-KR" altLang="en-US" sz="700"/>
              <a:t>되어 성능 병목을 최소화 </a:t>
            </a:r>
            <a:r>
              <a:rPr lang="en-US" altLang="ko-KR" sz="700"/>
              <a:t>&amp; </a:t>
            </a:r>
            <a:r>
              <a:rPr lang="ko-KR" altLang="en-US" sz="700"/>
              <a:t>비용 최적화 </a:t>
            </a:r>
            <a:r>
              <a:rPr lang="ko-KR" altLang="en-US" sz="700" smtClean="0"/>
              <a:t>가능</a:t>
            </a:r>
            <a:endParaRPr lang="en-US" altLang="ko-KR" sz="70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04" y="4773017"/>
            <a:ext cx="4323035" cy="12025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5" y="1274969"/>
            <a:ext cx="5291364" cy="27824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050562" y="1424940"/>
            <a:ext cx="1254738" cy="2632456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7" idx="2"/>
            <a:endCxn id="21" idx="0"/>
          </p:cNvCxnSpPr>
          <p:nvPr/>
        </p:nvCxnSpPr>
        <p:spPr>
          <a:xfrm rot="5400000">
            <a:off x="3086850" y="4041407"/>
            <a:ext cx="575093" cy="607071"/>
          </a:xfrm>
          <a:prstGeom prst="bentConnector3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24840" y="4632489"/>
            <a:ext cx="4892040" cy="1568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25315" y="1407495"/>
            <a:ext cx="44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FF0000"/>
                </a:solidFill>
              </a:rPr>
              <a:t>①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380" y="5201266"/>
            <a:ext cx="44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FF0000"/>
                </a:solidFill>
              </a:rPr>
              <a:t>②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41595" y="5201266"/>
            <a:ext cx="44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FF0000"/>
                </a:solidFill>
              </a:rPr>
              <a:t>③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50355" y="5196809"/>
            <a:ext cx="44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FF0000"/>
                </a:solidFill>
              </a:rPr>
              <a:t>④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2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03" y="143219"/>
            <a:ext cx="424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04. DBaaS, PaaS, IaaS </a:t>
            </a:r>
            <a:r>
              <a:rPr lang="ko-KR" altLang="en-US" b="1" smtClean="0"/>
              <a:t>선정 고려사항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8303" y="688853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u="sng" smtClean="0"/>
              <a:t>운영비</a:t>
            </a:r>
            <a:endParaRPr lang="ko-KR" altLang="en-US" sz="1200" b="1" u="sng" dirty="0"/>
          </a:p>
        </p:txBody>
      </p:sp>
      <p:sp>
        <p:nvSpPr>
          <p:cNvPr id="2" name="직사각형 1"/>
          <p:cNvSpPr/>
          <p:nvPr/>
        </p:nvSpPr>
        <p:spPr>
          <a:xfrm>
            <a:off x="144780" y="1043392"/>
            <a:ext cx="3893820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Managed Database(DBaaS)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또는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Managed Instance</a:t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(PaaS)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 구축시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자동구성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패치 및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업그레이드 지원함으로서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기본적인 관리비용 축소 가능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Managed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플랫폼에 대해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PaaS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서비스 형식으로 제공되는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백업기능 활용하여 백업정책 자동화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및 추가 인프라자원 구축에 필요한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 절감효과 달성 가능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 Server 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on VM,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즉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이미지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(IaaS)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사용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시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크기와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 </a:t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Server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버전에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따라 달라지며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추가로 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Storage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 및 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 Server, Server OS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분당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라이선스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비용을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지불해야 하므로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PaaS </a:t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대비 비용효율이 낮음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배포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모델에 따라 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DTU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또는 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vCore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등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비용 모델을 선정하여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Auto-Scaling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, Dynamic Scale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등의 유연한 자원 관리 수행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가능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85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Elastic </a:t>
            </a: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Pool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기능을 통해 풀 내의 다수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Single Database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풀 한도 </a:t>
            </a: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85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내에서 자원을 상호공유 함으로서 </a:t>
            </a:r>
            <a:r>
              <a:rPr lang="ko-KR" altLang="en-US" sz="850">
                <a:solidFill>
                  <a:srgbClr val="000000"/>
                </a:solidFill>
                <a:latin typeface="맑은 고딕" panose="020B0503020000020004" pitchFamily="50" charset="-127"/>
              </a:rPr>
              <a:t>비용 최적의 서비스 구현 가능</a:t>
            </a:r>
            <a:endParaRPr lang="ko-KR" altLang="en-US" sz="850"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2910" y="4857715"/>
            <a:ext cx="2356600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DBaaS &gt; PaaS &gt; IaaS</a:t>
            </a:r>
            <a:endParaRPr lang="ko-KR" altLang="en-US" sz="1200" u="sng" dirty="0">
              <a:solidFill>
                <a:schemeClr val="bg1"/>
              </a:solidFill>
            </a:endParaRPr>
          </a:p>
        </p:txBody>
      </p:sp>
      <p:sp>
        <p:nvSpPr>
          <p:cNvPr id="8" name="이등변 삼각형 7"/>
          <p:cNvSpPr/>
          <p:nvPr/>
        </p:nvSpPr>
        <p:spPr>
          <a:xfrm rot="10800000">
            <a:off x="1089660" y="4320540"/>
            <a:ext cx="1944110" cy="13716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45280" y="688853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u="sng" smtClean="0"/>
              <a:t>서비스 관리</a:t>
            </a:r>
            <a:endParaRPr lang="ko-KR" altLang="en-US" sz="1200" b="1" u="sng" dirty="0"/>
          </a:p>
        </p:txBody>
      </p:sp>
      <p:sp>
        <p:nvSpPr>
          <p:cNvPr id="19" name="직사각형 18"/>
          <p:cNvSpPr/>
          <p:nvPr/>
        </p:nvSpPr>
        <p:spPr>
          <a:xfrm>
            <a:off x="4091756" y="1043392"/>
            <a:ext cx="3954963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Managed Database(DBaaS) 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또는 </a:t>
            </a: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Managed Instance</a:t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(PaaS)</a:t>
            </a:r>
            <a:r>
              <a:rPr lang="ko-KR" altLang="en-US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사용하면 </a:t>
            </a:r>
            <a:r>
              <a:rPr lang="ko-KR" altLang="en-US" sz="900" smtClean="0"/>
              <a:t>데이터베이스는 </a:t>
            </a:r>
            <a:r>
              <a:rPr lang="ko-KR" altLang="en-US" sz="900"/>
              <a:t>계속 관리할 수 </a:t>
            </a:r>
            <a:r>
              <a:rPr lang="ko-KR" altLang="en-US" sz="900" smtClean="0"/>
              <a:t>있지만</a:t>
            </a:r>
            <a:endParaRPr lang="en-US" altLang="ko-KR" sz="900" smtClean="0"/>
          </a:p>
          <a:p>
            <a:pPr>
              <a:lnSpc>
                <a:spcPct val="120000"/>
              </a:lnSpc>
            </a:pPr>
            <a:r>
              <a:rPr lang="en-US" altLang="ko-KR" sz="900"/>
              <a:t> </a:t>
            </a:r>
            <a:r>
              <a:rPr lang="en-US" altLang="ko-KR" sz="900" smtClean="0"/>
              <a:t>   </a:t>
            </a:r>
            <a:r>
              <a:rPr lang="ko-KR" altLang="en-US" sz="900" smtClean="0"/>
              <a:t>상위 플랫폼인 데이터베이스 </a:t>
            </a:r>
            <a:r>
              <a:rPr lang="ko-KR" altLang="en-US" sz="900"/>
              <a:t>엔진</a:t>
            </a:r>
            <a:r>
              <a:rPr lang="en-US" altLang="ko-KR" sz="900"/>
              <a:t>, </a:t>
            </a:r>
            <a:r>
              <a:rPr lang="en-US" altLang="ko-KR" sz="900" smtClean="0"/>
              <a:t>OS, H/W </a:t>
            </a:r>
            <a:r>
              <a:rPr lang="ko-KR" altLang="en-US" sz="900" smtClean="0"/>
              <a:t>등을 관리할 필요 없음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   (</a:t>
            </a:r>
            <a:r>
              <a:rPr lang="ko-KR" altLang="en-US" sz="900" smtClean="0"/>
              <a:t>데이터베이스 관리 </a:t>
            </a:r>
            <a:r>
              <a:rPr lang="en-US" altLang="ko-KR" sz="900" smtClean="0"/>
              <a:t>: </a:t>
            </a:r>
            <a:r>
              <a:rPr lang="ko-KR" altLang="en-US" sz="900" smtClean="0"/>
              <a:t>로그인</a:t>
            </a:r>
            <a:r>
              <a:rPr lang="en-US" altLang="ko-KR" sz="900" smtClean="0"/>
              <a:t>, </a:t>
            </a:r>
            <a:r>
              <a:rPr lang="ko-KR" altLang="en-US" sz="900" smtClean="0"/>
              <a:t>쿼리성능</a:t>
            </a:r>
            <a:r>
              <a:rPr lang="en-US" altLang="ko-KR" sz="900" smtClean="0"/>
              <a:t>, </a:t>
            </a:r>
            <a:r>
              <a:rPr lang="ko-KR" altLang="en-US" sz="900" smtClean="0"/>
              <a:t>감사보안</a:t>
            </a:r>
            <a:r>
              <a:rPr lang="en-US" altLang="ko-KR" sz="900" smtClean="0"/>
              <a:t>, </a:t>
            </a:r>
            <a:r>
              <a:rPr lang="ko-KR" altLang="en-US" sz="900" smtClean="0"/>
              <a:t>고가용성 등</a:t>
            </a:r>
            <a:r>
              <a:rPr lang="en-US" altLang="ko-KR" sz="900" smtClean="0"/>
              <a:t>)</a:t>
            </a:r>
            <a:endParaRPr lang="en-US" altLang="ko-KR" sz="900"/>
          </a:p>
          <a:p>
            <a:pPr>
              <a:lnSpc>
                <a:spcPct val="120000"/>
              </a:lnSpc>
            </a:pPr>
            <a:endParaRPr lang="en-US" altLang="ko-KR" sz="900" smtClean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 Server on VM(IaaS) </a:t>
            </a:r>
            <a:r>
              <a:rPr lang="ko-KR" altLang="en-US" sz="9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사용시 </a:t>
            </a:r>
            <a:r>
              <a:rPr lang="en-US" altLang="ko-KR" sz="900" smtClean="0"/>
              <a:t>OS</a:t>
            </a:r>
            <a:r>
              <a:rPr lang="ko-KR" altLang="en-US" sz="900" smtClean="0"/>
              <a:t> </a:t>
            </a:r>
            <a:r>
              <a:rPr lang="ko-KR" altLang="en-US" sz="900"/>
              <a:t>및 </a:t>
            </a:r>
            <a:r>
              <a:rPr lang="en-US" altLang="ko-KR" sz="900"/>
              <a:t>SQL Server </a:t>
            </a:r>
            <a:r>
              <a:rPr lang="ko-KR" altLang="en-US" sz="900"/>
              <a:t>인스턴스 구성을 </a:t>
            </a:r>
            <a:r>
              <a:rPr lang="ko-KR" altLang="en-US" sz="900" smtClean="0"/>
              <a:t>사용자 환경에 따라 </a:t>
            </a:r>
            <a:r>
              <a:rPr lang="en-US" altLang="ko-KR" sz="900" smtClean="0"/>
              <a:t>100% </a:t>
            </a:r>
            <a:r>
              <a:rPr lang="ko-KR" altLang="en-US" sz="900" smtClean="0"/>
              <a:t>제어 가능할 수 있으나</a:t>
            </a:r>
            <a:r>
              <a:rPr lang="en-US" altLang="ko-KR" sz="900" smtClean="0"/>
              <a:t>,</a:t>
            </a:r>
            <a:br>
              <a:rPr lang="en-US" altLang="ko-KR" sz="900" smtClean="0"/>
            </a:br>
            <a:r>
              <a:rPr lang="en-US" altLang="ko-KR" sz="900" smtClean="0"/>
              <a:t>S/W</a:t>
            </a:r>
            <a:r>
              <a:rPr lang="ko-KR" altLang="en-US" sz="900" smtClean="0"/>
              <a:t> 업데이트</a:t>
            </a:r>
            <a:r>
              <a:rPr lang="en-US" altLang="ko-KR" sz="900"/>
              <a:t> </a:t>
            </a:r>
            <a:r>
              <a:rPr lang="ko-KR" altLang="en-US" sz="900" smtClean="0"/>
              <a:t>시기와</a:t>
            </a:r>
            <a:r>
              <a:rPr lang="ko-KR" altLang="en-US" sz="900"/>
              <a:t> </a:t>
            </a:r>
            <a:r>
              <a:rPr lang="ko-KR" altLang="en-US" sz="900" smtClean="0"/>
              <a:t>바이러스 백신 등 추가 </a:t>
            </a:r>
            <a:r>
              <a:rPr lang="en-US" altLang="ko-KR" sz="900" smtClean="0"/>
              <a:t>S/W</a:t>
            </a:r>
            <a:r>
              <a:rPr lang="ko-KR" altLang="en-US" sz="900" smtClean="0"/>
              <a:t> 유지관리계획을 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ko-KR" altLang="en-US" sz="900" smtClean="0"/>
              <a:t>결정해야 함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90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smtClean="0"/>
              <a:t>IaaS </a:t>
            </a:r>
            <a:r>
              <a:rPr lang="ko-KR" altLang="en-US" sz="900" smtClean="0"/>
              <a:t>환경의 패치</a:t>
            </a:r>
            <a:r>
              <a:rPr lang="en-US" altLang="ko-KR" sz="900"/>
              <a:t>, </a:t>
            </a:r>
            <a:r>
              <a:rPr lang="ko-KR" altLang="en-US" sz="900"/>
              <a:t>백업 및 </a:t>
            </a:r>
            <a:r>
              <a:rPr lang="ko-KR" altLang="en-US" sz="900" smtClean="0"/>
              <a:t>고가용성 기능 및 관리 단순화를 </a:t>
            </a:r>
            <a:r>
              <a:rPr lang="ko-KR" altLang="en-US" sz="900"/>
              <a:t>위해 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ko-KR" altLang="en-US" sz="900" smtClean="0"/>
              <a:t>일부 </a:t>
            </a:r>
            <a:r>
              <a:rPr lang="ko-KR" altLang="en-US" sz="900"/>
              <a:t>자동화된 기능이 </a:t>
            </a:r>
            <a:r>
              <a:rPr lang="ko-KR" altLang="en-US" sz="900" smtClean="0"/>
              <a:t>제공되며 </a:t>
            </a:r>
            <a:r>
              <a:rPr lang="en-US" altLang="ko-KR" sz="900" smtClean="0"/>
              <a:t>VM</a:t>
            </a:r>
            <a:r>
              <a:rPr lang="ko-KR" altLang="en-US" sz="900" smtClean="0"/>
              <a:t> </a:t>
            </a:r>
            <a:r>
              <a:rPr lang="ko-KR" altLang="en-US" sz="900"/>
              <a:t>크기</a:t>
            </a:r>
            <a:r>
              <a:rPr lang="en-US" altLang="ko-KR" sz="900"/>
              <a:t>, </a:t>
            </a:r>
            <a:r>
              <a:rPr lang="ko-KR" altLang="en-US" sz="900"/>
              <a:t>디스크 수 및 저장소 구성을 제어할 수 </a:t>
            </a:r>
            <a:r>
              <a:rPr lang="ko-KR" altLang="en-US" sz="900" smtClean="0"/>
              <a:t>있는 등 </a:t>
            </a:r>
            <a:r>
              <a:rPr lang="en-US" altLang="ko-KR" sz="900" smtClean="0"/>
              <a:t>OnPremise </a:t>
            </a:r>
            <a:r>
              <a:rPr lang="ko-KR" altLang="en-US" sz="900" smtClean="0"/>
              <a:t>관리 수준에 가장 근접하는 서비스 제공</a:t>
            </a:r>
            <a:endParaRPr lang="en-US" altLang="ko-KR" sz="900" smtClean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900">
              <a:effectLst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smtClean="0"/>
              <a:t>서비스 관리 </a:t>
            </a:r>
            <a:r>
              <a:rPr lang="en-US" altLang="ko-KR" sz="900" smtClean="0"/>
              <a:t>Lifecycle </a:t>
            </a:r>
            <a:r>
              <a:rPr lang="ko-KR" altLang="en-US" sz="900" smtClean="0"/>
              <a:t>을 사용자 정의 형태로 직접 관리하는 이점을 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ko-KR" altLang="en-US" sz="900" smtClean="0"/>
              <a:t>얻으려면 </a:t>
            </a:r>
            <a:r>
              <a:rPr lang="en-US" altLang="ko-KR" sz="900" smtClean="0"/>
              <a:t>IaaS</a:t>
            </a:r>
            <a:r>
              <a:rPr lang="ko-KR" altLang="en-US" sz="900" smtClean="0"/>
              <a:t>를</a:t>
            </a:r>
            <a:r>
              <a:rPr lang="en-US" altLang="ko-KR" sz="900" smtClean="0"/>
              <a:t>, </a:t>
            </a:r>
            <a:r>
              <a:rPr lang="ko-KR" altLang="en-US" sz="900" smtClean="0"/>
              <a:t>관리 소요비용을 절감하고 모든 관리를 자동화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ko-KR" altLang="en-US" sz="900" smtClean="0"/>
              <a:t>하려면 </a:t>
            </a:r>
            <a:r>
              <a:rPr lang="en-US" altLang="ko-KR" sz="900" smtClean="0"/>
              <a:t>DBaaS </a:t>
            </a:r>
            <a:r>
              <a:rPr lang="ko-KR" altLang="en-US" sz="900" smtClean="0"/>
              <a:t>또는 </a:t>
            </a:r>
            <a:r>
              <a:rPr lang="en-US" altLang="ko-KR" sz="900" smtClean="0"/>
              <a:t>PaaS </a:t>
            </a:r>
            <a:r>
              <a:rPr lang="ko-KR" altLang="en-US" sz="900" smtClean="0"/>
              <a:t>가 적합</a:t>
            </a:r>
            <a:endParaRPr lang="en-US" altLang="ko-KR" sz="90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829887" y="4857715"/>
            <a:ext cx="2356600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u="sng">
                <a:solidFill>
                  <a:schemeClr val="bg1"/>
                </a:solidFill>
              </a:rPr>
              <a:t>IaaS </a:t>
            </a:r>
            <a:r>
              <a:rPr lang="en-US" altLang="ko-KR" sz="1200" u="sng" smtClean="0">
                <a:solidFill>
                  <a:schemeClr val="bg1"/>
                </a:solidFill>
              </a:rPr>
              <a:t>&gt; </a:t>
            </a:r>
            <a:r>
              <a:rPr lang="en-US" altLang="ko-KR" sz="1200" u="sng">
                <a:solidFill>
                  <a:schemeClr val="bg1"/>
                </a:solidFill>
              </a:rPr>
              <a:t>PaaS &gt; DBaaS</a:t>
            </a:r>
            <a:endParaRPr lang="ko-KR" altLang="en-US" sz="1200" u="sng" dirty="0">
              <a:solidFill>
                <a:schemeClr val="bg1"/>
              </a:solidFill>
            </a:endParaRPr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5036637" y="4320540"/>
            <a:ext cx="1944110" cy="13716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814830" y="5603606"/>
            <a:ext cx="2356600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DBaaS &gt; PaaS &gt; IaaS</a:t>
            </a:r>
            <a:endParaRPr lang="ko-KR" altLang="en-US" sz="1200" u="sng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98488" y="4626883"/>
            <a:ext cx="2407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smtClean="0"/>
              <a:t>* </a:t>
            </a:r>
            <a:r>
              <a:rPr lang="ko-KR" altLang="en-US" sz="900" b="1" smtClean="0"/>
              <a:t>사용자정의</a:t>
            </a:r>
            <a:r>
              <a:rPr lang="en-US" altLang="ko-KR" sz="900" b="1" smtClean="0"/>
              <a:t> </a:t>
            </a:r>
            <a:r>
              <a:rPr lang="ko-KR" altLang="en-US" sz="900" b="1" smtClean="0"/>
              <a:t>관리 지향</a:t>
            </a:r>
            <a:endParaRPr lang="ko-KR" altLang="en-US" sz="900" b="1"/>
          </a:p>
        </p:txBody>
      </p:sp>
      <p:sp>
        <p:nvSpPr>
          <p:cNvPr id="24" name="TextBox 23"/>
          <p:cNvSpPr txBox="1"/>
          <p:nvPr/>
        </p:nvSpPr>
        <p:spPr>
          <a:xfrm>
            <a:off x="4698487" y="5372774"/>
            <a:ext cx="24074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smtClean="0"/>
              <a:t>* Cloud </a:t>
            </a:r>
            <a:r>
              <a:rPr lang="ko-KR" altLang="en-US" sz="900" b="1" smtClean="0"/>
              <a:t>관리 자동화 지향</a:t>
            </a:r>
            <a:endParaRPr lang="ko-KR" altLang="en-US" sz="900" b="1"/>
          </a:p>
        </p:txBody>
      </p:sp>
      <p:sp>
        <p:nvSpPr>
          <p:cNvPr id="25" name="TextBox 24"/>
          <p:cNvSpPr txBox="1"/>
          <p:nvPr/>
        </p:nvSpPr>
        <p:spPr>
          <a:xfrm>
            <a:off x="8130539" y="688852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b="1" u="sng" smtClean="0"/>
              <a:t>SLA </a:t>
            </a:r>
            <a:r>
              <a:rPr lang="ko-KR" altLang="en-US" sz="1200" b="1" u="sng" smtClean="0"/>
              <a:t>가용성</a:t>
            </a:r>
            <a:endParaRPr lang="ko-KR" altLang="en-US" sz="1200" b="1" u="sng" dirty="0"/>
          </a:p>
        </p:txBody>
      </p:sp>
      <p:sp>
        <p:nvSpPr>
          <p:cNvPr id="26" name="직사각형 25"/>
          <p:cNvSpPr/>
          <p:nvPr/>
        </p:nvSpPr>
        <p:spPr>
          <a:xfrm>
            <a:off x="8130357" y="1052625"/>
            <a:ext cx="3954963" cy="188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PaaS, DBaaS : 99.99%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85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  <a:t>IaaS : 99.95% </a:t>
            </a:r>
            <a:br>
              <a:rPr lang="en-US" altLang="ko-KR" sz="85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50" smtClean="0">
                <a:solidFill>
                  <a:srgbClr val="000000"/>
                </a:solidFill>
              </a:rPr>
              <a:t/>
            </a:r>
            <a:br>
              <a:rPr lang="en-US" altLang="ko-KR" sz="850" smtClean="0">
                <a:solidFill>
                  <a:srgbClr val="000000"/>
                </a:solidFill>
              </a:rPr>
            </a:br>
            <a:r>
              <a:rPr lang="en-US" altLang="ko-KR" sz="850" smtClean="0">
                <a:solidFill>
                  <a:srgbClr val="000000"/>
                </a:solidFill>
              </a:rPr>
              <a:t>- </a:t>
            </a:r>
            <a:r>
              <a:rPr lang="en-US" altLang="ko-KR" sz="900" smtClean="0"/>
              <a:t>VM </a:t>
            </a:r>
            <a:r>
              <a:rPr lang="en-US" altLang="ko-KR" sz="900"/>
              <a:t>SLA </a:t>
            </a:r>
            <a:r>
              <a:rPr lang="ko-KR" altLang="en-US" sz="900"/>
              <a:t>만 보장할 뿐 </a:t>
            </a:r>
            <a:r>
              <a:rPr lang="en-US" altLang="ko-KR" sz="900"/>
              <a:t>SQL </a:t>
            </a:r>
            <a:r>
              <a:rPr lang="en-US" altLang="ko-KR" sz="900" smtClean="0"/>
              <a:t>Server </a:t>
            </a:r>
            <a:r>
              <a:rPr lang="ko-KR" altLang="en-US" sz="900" smtClean="0"/>
              <a:t>프로세스는 보장하지 않음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- W/A </a:t>
            </a:r>
            <a:r>
              <a:rPr lang="ko-KR" altLang="en-US" sz="900"/>
              <a:t>로서 </a:t>
            </a:r>
            <a:r>
              <a:rPr lang="en-US" altLang="ko-KR" sz="900"/>
              <a:t>SQL </a:t>
            </a:r>
            <a:r>
              <a:rPr lang="en-US" altLang="ko-KR" sz="900" smtClean="0"/>
              <a:t>Server </a:t>
            </a:r>
            <a:r>
              <a:rPr lang="ko-KR" altLang="en-US" sz="900" smtClean="0"/>
              <a:t>레벨 </a:t>
            </a:r>
            <a:r>
              <a:rPr lang="en-US" altLang="ko-KR" sz="900"/>
              <a:t>HA </a:t>
            </a:r>
            <a:r>
              <a:rPr lang="ko-KR" altLang="en-US" sz="900"/>
              <a:t>별도로 </a:t>
            </a:r>
            <a:r>
              <a:rPr lang="ko-KR" altLang="en-US" sz="900" smtClean="0"/>
              <a:t>구성할 수 있지만</a:t>
            </a:r>
            <a:r>
              <a:rPr lang="en-US" altLang="ko-KR" sz="900" smtClean="0"/>
              <a:t>(Always On)</a:t>
            </a:r>
            <a:br>
              <a:rPr lang="en-US" altLang="ko-KR" sz="900" smtClean="0"/>
            </a:br>
            <a:r>
              <a:rPr lang="en-US" altLang="ko-KR" sz="900" smtClean="0"/>
              <a:t>  IaaS VM </a:t>
            </a:r>
            <a:r>
              <a:rPr lang="ko-KR" altLang="en-US" sz="900" smtClean="0"/>
              <a:t>플랫폼에 종속적으로 설치</a:t>
            </a:r>
            <a:r>
              <a:rPr lang="en-US" altLang="ko-KR" sz="900" smtClean="0"/>
              <a:t>/</a:t>
            </a:r>
            <a:r>
              <a:rPr lang="ko-KR" altLang="en-US" sz="900" smtClean="0"/>
              <a:t>운영되므로 </a:t>
            </a:r>
            <a:r>
              <a:rPr lang="en-US" altLang="ko-KR" sz="900" smtClean="0"/>
              <a:t>PaaS </a:t>
            </a:r>
            <a:r>
              <a:rPr lang="ko-KR" altLang="en-US" sz="900" smtClean="0"/>
              <a:t>플랫폼에서의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 Always On </a:t>
            </a:r>
            <a:r>
              <a:rPr lang="ko-KR" altLang="en-US" sz="900" smtClean="0"/>
              <a:t>만큼의 가용성을 보장하지는 않음</a:t>
            </a:r>
            <a:endParaRPr lang="en-US" altLang="ko-KR" sz="90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90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900" smtClean="0"/>
          </a:p>
        </p:txBody>
      </p:sp>
      <p:sp>
        <p:nvSpPr>
          <p:cNvPr id="27" name="TextBox 26"/>
          <p:cNvSpPr txBox="1"/>
          <p:nvPr/>
        </p:nvSpPr>
        <p:spPr>
          <a:xfrm>
            <a:off x="8868488" y="4866948"/>
            <a:ext cx="2356600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u="sng" smtClean="0">
                <a:solidFill>
                  <a:schemeClr val="bg1"/>
                </a:solidFill>
              </a:rPr>
              <a:t>DBaaS = PaaS &gt; IaaS</a:t>
            </a:r>
            <a:endParaRPr lang="ko-KR" altLang="en-US" sz="1200" u="sng" dirty="0">
              <a:solidFill>
                <a:schemeClr val="bg1"/>
              </a:solidFill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9075238" y="4329773"/>
            <a:ext cx="1944110" cy="13716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840080"/>
              </p:ext>
            </p:extLst>
          </p:nvPr>
        </p:nvGraphicFramePr>
        <p:xfrm>
          <a:off x="198303" y="1080136"/>
          <a:ext cx="5135697" cy="5305605"/>
        </p:xfrm>
        <a:graphic>
          <a:graphicData uri="http://schemas.openxmlformats.org/drawingml/2006/table">
            <a:tbl>
              <a:tblPr/>
              <a:tblGrid>
                <a:gridCol w="707911"/>
                <a:gridCol w="1661726"/>
                <a:gridCol w="1112520"/>
                <a:gridCol w="865414"/>
                <a:gridCol w="788126"/>
              </a:tblGrid>
              <a:tr h="1929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i="0" u="none" strike="noStrike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effectLst/>
                        </a:rPr>
                        <a:t>아키텍처 개요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effectLst/>
                        </a:rPr>
                        <a:t>클러스터 리소스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smtClean="0">
                          <a:solidFill>
                            <a:schemeClr val="bg1"/>
                          </a:solidFill>
                          <a:effectLst/>
                        </a:rPr>
                        <a:t>이중화 수준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smtClean="0">
                          <a:solidFill>
                            <a:schemeClr val="bg1"/>
                          </a:solidFill>
                          <a:effectLst/>
                        </a:rPr>
                        <a:t>RTO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000322">
                <a:tc rowSpan="2">
                  <a:txBody>
                    <a:bodyPr/>
                    <a:lstStyle/>
                    <a:p>
                      <a:pPr algn="l"/>
                      <a:r>
                        <a:rPr lang="en-US" sz="850" b="1" smtClean="0">
                          <a:effectLst/>
                        </a:rPr>
                        <a:t>VMware</a:t>
                      </a:r>
                    </a:p>
                    <a:p>
                      <a:pPr algn="l"/>
                      <a:r>
                        <a:rPr lang="en-US" sz="850" b="1" smtClean="0">
                          <a:effectLst/>
                        </a:rPr>
                        <a:t>&amp; RHCS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Disk,</a:t>
                      </a:r>
                      <a:r>
                        <a:rPr lang="en-US" sz="850" baseline="0" smtClean="0">
                          <a:effectLst/>
                        </a:rPr>
                        <a:t> Service IP, </a:t>
                      </a:r>
                    </a:p>
                    <a:p>
                      <a:pPr algn="ctr"/>
                      <a:r>
                        <a:rPr lang="en-US" sz="850" baseline="0" smtClean="0">
                          <a:effectLst/>
                        </a:rPr>
                        <a:t>DB/AP </a:t>
                      </a:r>
                      <a:r>
                        <a:rPr lang="ko-KR" altLang="en-US" sz="850" baseline="0" smtClean="0">
                          <a:effectLst/>
                        </a:rPr>
                        <a:t>어플리케이션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OS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50" smtClean="0">
                          <a:effectLst/>
                        </a:rPr>
                        <a:t>수십초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0322">
                <a:tc vMerge="1">
                  <a:txBody>
                    <a:bodyPr/>
                    <a:lstStyle/>
                    <a:p>
                      <a:pPr algn="l"/>
                      <a:endParaRPr lang="en-US" sz="850" b="1" baseline="0" smtClean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Service IP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OS</a:t>
                      </a:r>
                      <a:r>
                        <a:rPr lang="en-US" sz="850" baseline="0" smtClean="0">
                          <a:effectLst/>
                        </a:rPr>
                        <a:t> (IP),</a:t>
                      </a:r>
                    </a:p>
                    <a:p>
                      <a:pPr algn="ctr"/>
                      <a:r>
                        <a:rPr lang="en-US" sz="850" baseline="0" smtClean="0">
                          <a:effectLst/>
                        </a:rPr>
                        <a:t>DB (Transaction Log)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50" smtClean="0">
                          <a:effectLst/>
                        </a:rPr>
                        <a:t>수초</a:t>
                      </a:r>
                      <a:r>
                        <a:rPr lang="en-US" altLang="ko-KR" sz="850" smtClean="0">
                          <a:effectLst/>
                        </a:rPr>
                        <a:t>~</a:t>
                      </a:r>
                      <a:r>
                        <a:rPr lang="ko-KR" altLang="en-US" sz="850" smtClean="0">
                          <a:effectLst/>
                        </a:rPr>
                        <a:t>수십초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0322">
                <a:tc>
                  <a:txBody>
                    <a:bodyPr/>
                    <a:lstStyle/>
                    <a:p>
                      <a:pPr algn="l"/>
                      <a:r>
                        <a:rPr lang="en-US" sz="850" b="1" baseline="0" smtClean="0">
                          <a:effectLst/>
                        </a:rPr>
                        <a:t>UNIX </a:t>
                      </a:r>
                    </a:p>
                    <a:p>
                      <a:pPr algn="l"/>
                      <a:r>
                        <a:rPr lang="en-US" sz="850" b="1" baseline="0" smtClean="0">
                          <a:effectLst/>
                        </a:rPr>
                        <a:t>Machine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IBM AIX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50" smtClean="0">
                          <a:effectLst/>
                        </a:rPr>
                        <a:t>Disk,</a:t>
                      </a:r>
                      <a:r>
                        <a:rPr lang="en-US" altLang="ko-KR" sz="850" baseline="0" smtClean="0">
                          <a:effectLst/>
                        </a:rPr>
                        <a:t> Service IP, </a:t>
                      </a:r>
                    </a:p>
                    <a:p>
                      <a:pPr algn="ctr"/>
                      <a:r>
                        <a:rPr lang="en-US" altLang="ko-KR" sz="850" baseline="0" smtClean="0">
                          <a:effectLst/>
                        </a:rPr>
                        <a:t>DB/AP </a:t>
                      </a:r>
                      <a:r>
                        <a:rPr lang="ko-KR" altLang="en-US" sz="850" baseline="0" smtClean="0">
                          <a:effectLst/>
                        </a:rPr>
                        <a:t>어플리케이션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OS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50" smtClean="0">
                          <a:effectLst/>
                        </a:rPr>
                        <a:t>수십초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032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50" b="1" smtClean="0">
                          <a:effectLst/>
                        </a:rPr>
                        <a:t>MSSQL(x86)</a:t>
                      </a:r>
                    </a:p>
                    <a:p>
                      <a:pPr algn="l"/>
                      <a:r>
                        <a:rPr lang="en-US" altLang="ko-KR" sz="850" b="1" smtClean="0">
                          <a:effectLst/>
                        </a:rPr>
                        <a:t>AlwaysOn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50" baseline="0" smtClean="0">
                        <a:effectLst/>
                      </a:endParaRPr>
                    </a:p>
                    <a:p>
                      <a:pPr algn="ctr"/>
                      <a:endParaRPr lang="en-US" sz="850" baseline="0" smtClean="0">
                        <a:effectLst/>
                      </a:endParaRPr>
                    </a:p>
                    <a:p>
                      <a:pPr algn="ctr"/>
                      <a:endParaRPr lang="en-US" sz="850" baseline="0" smtClean="0">
                        <a:effectLst/>
                      </a:endParaRPr>
                    </a:p>
                    <a:p>
                      <a:pPr algn="ctr"/>
                      <a:endParaRPr lang="en-US" sz="850" baseline="0" smtClean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Service</a:t>
                      </a:r>
                      <a:r>
                        <a:rPr lang="en-US" sz="850" baseline="0" smtClean="0">
                          <a:effectLst/>
                        </a:rPr>
                        <a:t> IP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DB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50" smtClean="0">
                          <a:effectLst/>
                        </a:rPr>
                        <a:t>수초</a:t>
                      </a:r>
                      <a:r>
                        <a:rPr lang="en-US" altLang="ko-KR" sz="850" smtClean="0">
                          <a:effectLst/>
                        </a:rPr>
                        <a:t>~</a:t>
                      </a:r>
                      <a:r>
                        <a:rPr lang="ko-KR" altLang="en-US" sz="850" smtClean="0">
                          <a:effectLst/>
                        </a:rPr>
                        <a:t>수십초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66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50" b="1" smtClean="0">
                          <a:effectLst/>
                        </a:rPr>
                        <a:t>Single</a:t>
                      </a:r>
                      <a:r>
                        <a:rPr lang="en-US" altLang="ko-KR" sz="850" b="1" baseline="0" smtClean="0">
                          <a:effectLst/>
                        </a:rPr>
                        <a:t> VM</a:t>
                      </a:r>
                    </a:p>
                    <a:p>
                      <a:pPr algn="l"/>
                      <a:r>
                        <a:rPr lang="en-US" altLang="ko-KR" sz="850" b="1" baseline="0" smtClean="0">
                          <a:effectLst/>
                        </a:rPr>
                        <a:t>Instance</a:t>
                      </a:r>
                      <a:endParaRPr lang="ko-KR" altLang="en-US" sz="850" b="1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-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-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smtClean="0">
                          <a:effectLst/>
                        </a:rPr>
                        <a:t>-</a:t>
                      </a:r>
                      <a:endParaRPr lang="en-US" sz="85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ASIS </a:t>
            </a:r>
            <a:r>
              <a:rPr lang="ko-KR" altLang="en-US" sz="1200" b="1" u="sng" smtClean="0"/>
              <a:t>아키텍처</a:t>
            </a:r>
            <a:endParaRPr lang="ko-KR" altLang="en-US" sz="1200" b="1" u="sng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066825" y="5387853"/>
            <a:ext cx="1469323" cy="964331"/>
            <a:chOff x="1066825" y="5318003"/>
            <a:chExt cx="1469323" cy="964331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5879" y="5957881"/>
              <a:ext cx="217891" cy="318666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240" y="5957881"/>
              <a:ext cx="217891" cy="318666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710" y="5957881"/>
              <a:ext cx="217891" cy="318666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6705" y="5963668"/>
              <a:ext cx="217891" cy="318666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1354837" y="5957881"/>
              <a:ext cx="3096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mtClean="0"/>
                <a:t>...</a:t>
              </a:r>
              <a:endParaRPr lang="ko-KR" altLang="en-US" sz="1400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077149" y="5895847"/>
              <a:ext cx="1296516" cy="12005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mtClean="0"/>
                <a:t>vSphere ESXi</a:t>
              </a:r>
              <a:endParaRPr lang="ko-KR" altLang="en-US" sz="90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87511" y="5585984"/>
              <a:ext cx="312517" cy="3125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1050" b="1" smtClean="0"/>
                <a:t>VM</a:t>
              </a:r>
              <a:endParaRPr lang="ko-KR" altLang="en-US" sz="1050" b="1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591600" y="5585984"/>
              <a:ext cx="130754" cy="3125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600" b="1" smtClean="0"/>
                <a:t>VM</a:t>
              </a:r>
              <a:endParaRPr lang="ko-KR" altLang="en-US" sz="600" b="1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777383" y="5586405"/>
              <a:ext cx="130754" cy="3125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600" b="1" smtClean="0"/>
                <a:t>VM</a:t>
              </a:r>
              <a:endParaRPr lang="ko-KR" altLang="en-US" sz="600" b="1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44770" y="5586335"/>
              <a:ext cx="130754" cy="3125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600" b="1" smtClean="0"/>
                <a:t>VM</a:t>
              </a:r>
              <a:endParaRPr lang="ko-KR" altLang="en-US" sz="600" b="1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134885" y="5579441"/>
              <a:ext cx="130754" cy="3125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600" b="1" smtClean="0"/>
                <a:t>VM</a:t>
              </a:r>
              <a:endParaRPr lang="ko-KR" altLang="en-US" sz="600" b="1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302272" y="5587820"/>
              <a:ext cx="130754" cy="3125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600" b="1" smtClean="0"/>
                <a:t>VM</a:t>
              </a:r>
              <a:endParaRPr lang="ko-KR" altLang="en-US" sz="600" b="1"/>
            </a:p>
          </p:txBody>
        </p:sp>
        <p:sp>
          <p:nvSpPr>
            <p:cNvPr id="87" name="원통 86"/>
            <p:cNvSpPr/>
            <p:nvPr/>
          </p:nvSpPr>
          <p:spPr>
            <a:xfrm>
              <a:off x="1066825" y="5396300"/>
              <a:ext cx="316424" cy="2952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smtClean="0"/>
                <a:t>DB2</a:t>
              </a:r>
              <a:endParaRPr lang="ko-KR" altLang="en-US" sz="800"/>
            </a:p>
          </p:txBody>
        </p:sp>
        <p:sp>
          <p:nvSpPr>
            <p:cNvPr id="88" name="원통 87"/>
            <p:cNvSpPr/>
            <p:nvPr/>
          </p:nvSpPr>
          <p:spPr>
            <a:xfrm>
              <a:off x="1583472" y="5525913"/>
              <a:ext cx="316424" cy="2952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smtClean="0"/>
                <a:t>Maria</a:t>
              </a:r>
            </a:p>
            <a:p>
              <a:pPr algn="ctr"/>
              <a:r>
                <a:rPr lang="en-US" altLang="ko-KR" sz="800" smtClean="0"/>
                <a:t>DB</a:t>
              </a:r>
              <a:endParaRPr lang="ko-KR" altLang="en-US" sz="800"/>
            </a:p>
          </p:txBody>
        </p:sp>
        <p:sp>
          <p:nvSpPr>
            <p:cNvPr id="89" name="원통 88"/>
            <p:cNvSpPr/>
            <p:nvPr/>
          </p:nvSpPr>
          <p:spPr>
            <a:xfrm>
              <a:off x="1964010" y="5525913"/>
              <a:ext cx="316424" cy="2952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smtClean="0"/>
                <a:t>Oracle</a:t>
              </a:r>
              <a:endParaRPr lang="ko-KR" altLang="en-US" sz="80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322146" y="5318003"/>
              <a:ext cx="3096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mtClean="0"/>
                <a:t>...</a:t>
              </a:r>
              <a:endParaRPr lang="ko-KR" altLang="en-US" sz="1400"/>
            </a:p>
          </p:txBody>
        </p:sp>
        <p:sp>
          <p:nvSpPr>
            <p:cNvPr id="91" name="원통 90"/>
            <p:cNvSpPr/>
            <p:nvPr/>
          </p:nvSpPr>
          <p:spPr>
            <a:xfrm>
              <a:off x="1803764" y="5334185"/>
              <a:ext cx="316424" cy="2952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smtClean="0"/>
                <a:t>SQL</a:t>
              </a:r>
              <a:endParaRPr lang="ko-KR" altLang="en-US" sz="800"/>
            </a:p>
          </p:txBody>
        </p:sp>
        <p:sp>
          <p:nvSpPr>
            <p:cNvPr id="92" name="원통 91"/>
            <p:cNvSpPr/>
            <p:nvPr/>
          </p:nvSpPr>
          <p:spPr>
            <a:xfrm>
              <a:off x="2180185" y="5334185"/>
              <a:ext cx="355963" cy="2952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smtClean="0"/>
                <a:t>MySQL</a:t>
              </a:r>
              <a:endParaRPr lang="ko-KR" altLang="en-US" sz="80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56605" y="5329078"/>
              <a:ext cx="64508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Single</a:t>
              </a:r>
              <a:endParaRPr lang="ko-KR" altLang="en-US" sz="7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32842" y="3389977"/>
            <a:ext cx="1309155" cy="872626"/>
            <a:chOff x="1077149" y="2620575"/>
            <a:chExt cx="1308134" cy="1179428"/>
          </a:xfrm>
        </p:grpSpPr>
        <p:grpSp>
          <p:nvGrpSpPr>
            <p:cNvPr id="122" name="그룹 121"/>
            <p:cNvGrpSpPr/>
            <p:nvPr/>
          </p:nvGrpSpPr>
          <p:grpSpPr>
            <a:xfrm>
              <a:off x="1077149" y="2620575"/>
              <a:ext cx="1296516" cy="1179428"/>
              <a:chOff x="246569" y="2351137"/>
              <a:chExt cx="1204252" cy="1126794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69" y="2351137"/>
                <a:ext cx="1204252" cy="1090205"/>
              </a:xfrm>
              <a:prstGeom prst="rect">
                <a:avLst/>
              </a:prstGeom>
            </p:spPr>
          </p:pic>
          <p:sp>
            <p:nvSpPr>
              <p:cNvPr id="121" name="원통 120"/>
              <p:cNvSpPr/>
              <p:nvPr/>
            </p:nvSpPr>
            <p:spPr>
              <a:xfrm>
                <a:off x="612723" y="3262132"/>
                <a:ext cx="441151" cy="215799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200" smtClean="0"/>
                  <a:t>DB2</a:t>
                </a:r>
                <a:endParaRPr lang="ko-KR" altLang="en-US" sz="1200"/>
              </a:p>
            </p:txBody>
          </p:sp>
        </p:grpSp>
        <p:sp>
          <p:nvSpPr>
            <p:cNvPr id="63" name="직사각형 62"/>
            <p:cNvSpPr/>
            <p:nvPr/>
          </p:nvSpPr>
          <p:spPr>
            <a:xfrm>
              <a:off x="1077149" y="3382272"/>
              <a:ext cx="39786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00" smtClean="0"/>
                <a:t>Active</a:t>
              </a:r>
              <a:endParaRPr lang="en-US" altLang="ko-KR" sz="6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952151" y="3397410"/>
              <a:ext cx="433132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00" smtClean="0"/>
                <a:t>Passive</a:t>
              </a:r>
              <a:endParaRPr lang="en-US" altLang="ko-KR" sz="60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277" y="4335252"/>
            <a:ext cx="1364849" cy="976300"/>
            <a:chOff x="1077149" y="3917463"/>
            <a:chExt cx="1397056" cy="1128907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554" y="4307880"/>
              <a:ext cx="217891" cy="31866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3380" y="4306047"/>
              <a:ext cx="217891" cy="318666"/>
            </a:xfrm>
            <a:prstGeom prst="rect">
              <a:avLst/>
            </a:prstGeom>
          </p:spPr>
        </p:pic>
        <p:cxnSp>
          <p:nvCxnSpPr>
            <p:cNvPr id="53" name="직선 연결선 52"/>
            <p:cNvCxnSpPr>
              <a:stCxn id="43" idx="3"/>
              <a:endCxn id="46" idx="1"/>
            </p:cNvCxnSpPr>
            <p:nvPr/>
          </p:nvCxnSpPr>
          <p:spPr>
            <a:xfrm flipV="1">
              <a:off x="1320445" y="4465380"/>
              <a:ext cx="772935" cy="1833"/>
            </a:xfrm>
            <a:prstGeom prst="line">
              <a:avLst/>
            </a:prstGeom>
            <a:ln w="47625" cmpd="dbl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399810" y="4274344"/>
              <a:ext cx="64508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FF0000"/>
                  </a:solidFill>
                </a:rPr>
                <a:t>AlwaysOn</a:t>
              </a:r>
              <a:endParaRPr lang="ko-KR" altLang="en-US" sz="700" b="1">
                <a:solidFill>
                  <a:srgbClr val="FF0000"/>
                </a:solidFill>
              </a:endParaRPr>
            </a:p>
          </p:txBody>
        </p:sp>
        <p:sp>
          <p:nvSpPr>
            <p:cNvPr id="59" name="원통 58"/>
            <p:cNvSpPr/>
            <p:nvPr/>
          </p:nvSpPr>
          <p:spPr>
            <a:xfrm>
              <a:off x="1094574" y="4580741"/>
              <a:ext cx="381994" cy="2952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smtClean="0"/>
                <a:t>MS</a:t>
              </a:r>
            </a:p>
            <a:p>
              <a:pPr algn="ctr"/>
              <a:r>
                <a:rPr lang="en-US" altLang="ko-KR" sz="800" smtClean="0"/>
                <a:t>SQL</a:t>
              </a:r>
              <a:endParaRPr lang="ko-KR" altLang="en-US" sz="800"/>
            </a:p>
          </p:txBody>
        </p:sp>
        <p:sp>
          <p:nvSpPr>
            <p:cNvPr id="60" name="원통 59"/>
            <p:cNvSpPr/>
            <p:nvPr/>
          </p:nvSpPr>
          <p:spPr>
            <a:xfrm>
              <a:off x="2086662" y="4577147"/>
              <a:ext cx="387543" cy="2952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smtClean="0"/>
                <a:t>MS</a:t>
              </a:r>
            </a:p>
            <a:p>
              <a:pPr algn="ctr"/>
              <a:r>
                <a:rPr lang="en-US" altLang="ko-KR" sz="700" smtClean="0"/>
                <a:t>SQL</a:t>
              </a:r>
            </a:p>
          </p:txBody>
        </p:sp>
        <p:cxnSp>
          <p:nvCxnSpPr>
            <p:cNvPr id="16" name="꺾인 연결선 15"/>
            <p:cNvCxnSpPr>
              <a:stCxn id="43" idx="0"/>
              <a:endCxn id="46" idx="0"/>
            </p:cNvCxnSpPr>
            <p:nvPr/>
          </p:nvCxnSpPr>
          <p:spPr>
            <a:xfrm rot="5400000" flipH="1" flipV="1">
              <a:off x="1705997" y="3811551"/>
              <a:ext cx="1833" cy="990826"/>
            </a:xfrm>
            <a:prstGeom prst="bentConnector3">
              <a:avLst>
                <a:gd name="adj1" fmla="val 125713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1393757" y="4472703"/>
              <a:ext cx="651140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00" smtClean="0"/>
                <a:t>Windows x86</a:t>
              </a:r>
              <a:endParaRPr lang="en-US" altLang="ko-KR" sz="6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350496" y="3917463"/>
              <a:ext cx="744114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00" smtClean="0"/>
                <a:t>Transaction Log</a:t>
              </a:r>
              <a:endParaRPr lang="en-US" altLang="ko-KR" sz="6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077149" y="4846566"/>
              <a:ext cx="39786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00" smtClean="0"/>
                <a:t>Active</a:t>
              </a:r>
              <a:endParaRPr lang="en-US" altLang="ko-KR" sz="60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52151" y="4861704"/>
              <a:ext cx="433132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00" smtClean="0"/>
                <a:t>Passive</a:t>
              </a:r>
              <a:endParaRPr lang="en-US" altLang="ko-KR" sz="600"/>
            </a:p>
          </p:txBody>
        </p:sp>
      </p:grpSp>
      <p:sp>
        <p:nvSpPr>
          <p:cNvPr id="17" name="이등변 삼각형 16"/>
          <p:cNvSpPr/>
          <p:nvPr/>
        </p:nvSpPr>
        <p:spPr>
          <a:xfrm rot="5400000">
            <a:off x="4474845" y="3508966"/>
            <a:ext cx="2758440" cy="15621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202680" y="1040502"/>
            <a:ext cx="585216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1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IaaS Migration</a:t>
            </a:r>
            <a: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5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이관 비용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구축 기간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최소화를 위한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OnPremise DB2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플랫폼 이관 전략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Migration Tool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을 통한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VMware guestOS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또는 물리 머신을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 on IaaS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환경으로 이관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테스트 마이그레이션 기능을 통해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Cloud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환경에 테스트 복제본을 생성하여 유효성 검증 및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AP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테스트 가능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/>
              <a:t>VMware or Hyper-V </a:t>
            </a:r>
            <a:r>
              <a:rPr lang="ko-KR" altLang="en-US" sz="800" smtClean="0"/>
              <a:t>환경은 가상화 플랫폼 기본 제공하는 기능을 통해 오케스트레이션 가능</a:t>
            </a:r>
            <a:endParaRPr lang="en-US" altLang="ko-KR" sz="8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/>
              <a:t>x86 </a:t>
            </a:r>
            <a:r>
              <a:rPr lang="ko-KR" altLang="en-US" sz="800" smtClean="0"/>
              <a:t>머신은 </a:t>
            </a:r>
            <a:r>
              <a:rPr lang="en-US" altLang="ko-KR" sz="800" smtClean="0"/>
              <a:t>Azure </a:t>
            </a:r>
            <a:r>
              <a:rPr lang="ko-KR" altLang="en-US" sz="800" smtClean="0"/>
              <a:t>제공 </a:t>
            </a:r>
            <a:r>
              <a:rPr lang="en-US" altLang="ko-KR" sz="800" smtClean="0"/>
              <a:t>Migration Agent </a:t>
            </a:r>
            <a:r>
              <a:rPr lang="ko-KR" altLang="en-US" sz="800" smtClean="0"/>
              <a:t>를 통해 </a:t>
            </a:r>
            <a:r>
              <a:rPr lang="en-US" altLang="ko-KR" sz="800" smtClean="0"/>
              <a:t>VM Migration </a:t>
            </a:r>
            <a:r>
              <a:rPr lang="ko-KR" altLang="en-US" sz="800" smtClean="0"/>
              <a:t>가능</a:t>
            </a:r>
            <a:endParaRPr lang="en-US" altLang="ko-KR" sz="8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/>
              <a:t>UNIX PowerPC</a:t>
            </a:r>
            <a:r>
              <a:rPr lang="ko-KR" altLang="en-US" sz="800" smtClean="0"/>
              <a:t> 프로세서 아키텍처는 </a:t>
            </a:r>
            <a:r>
              <a:rPr lang="en-US" altLang="ko-KR" sz="800" smtClean="0"/>
              <a:t>Cloud </a:t>
            </a:r>
            <a:r>
              <a:rPr lang="ko-KR" altLang="en-US" sz="800" smtClean="0"/>
              <a:t>전환 미지원함에 따라 사전 </a:t>
            </a:r>
            <a:r>
              <a:rPr lang="en-US" altLang="ko-KR" sz="800" smtClean="0"/>
              <a:t>U2L (Linux) </a:t>
            </a:r>
            <a:r>
              <a:rPr lang="ko-KR" altLang="en-US" sz="800" smtClean="0"/>
              <a:t>전환 선행 필요</a:t>
            </a:r>
            <a:endParaRPr lang="en-US" altLang="ko-KR" sz="800" smtClean="0"/>
          </a:p>
        </p:txBody>
      </p:sp>
      <p:sp>
        <p:nvSpPr>
          <p:cNvPr id="72" name="직사각형 71"/>
          <p:cNvSpPr/>
          <p:nvPr/>
        </p:nvSpPr>
        <p:spPr>
          <a:xfrm>
            <a:off x="6202680" y="2479697"/>
            <a:ext cx="5852160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100" b="1" u="sng" smtClean="0">
                <a:solidFill>
                  <a:srgbClr val="000000"/>
                </a:solidFill>
                <a:latin typeface="맑은 고딕" panose="020B0503020000020004" pitchFamily="50" charset="-127"/>
              </a:rPr>
              <a:t>PaaS Migration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endParaRPr lang="en-US" altLang="ko-KR" sz="5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이관 이후 운영비용 절감을 위한 장기적 플랜의 이관 전략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Managed Instance, Managed Database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기능을 활용하기 위해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Database Product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전환 필요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(DB2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미지원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Product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선정시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기존 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DB Lock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메커니즘 기본값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(Read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Uncommitted</a:t>
            </a:r>
            <a:r>
              <a:rPr lang="en-US" altLang="ko-KR" sz="800" baseline="30000" smtClean="0">
                <a:solidFill>
                  <a:srgbClr val="000000"/>
                </a:solidFill>
                <a:latin typeface="맑은 고딕" panose="020B0503020000020004" pitchFamily="50" charset="-127"/>
              </a:rPr>
              <a:t>1)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의 변경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최소화 고려 필요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Product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전환시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M/M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개발 공수 및 운영인원의 전반적 기술교육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안정화 비용 추가소모 고려 필요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방법론 확보시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Instance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단위 옵션</a:t>
            </a:r>
            <a:r>
              <a:rPr lang="en-US" altLang="ko-KR" sz="80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파라미터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조정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최적화 가능한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PaaS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방식이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DBaaS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보다 유리함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Hybrid Benefit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을 통해 기존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Windows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또는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 Server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보증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(Assurance)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또는 정품 구독 라이선스가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있는 경우 절감된 비용으로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 Managed Instance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환경으로 전환 가능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/>
              <a:t>Azure Hybrid benefit </a:t>
            </a:r>
            <a:r>
              <a:rPr lang="ko-KR" altLang="en-US" sz="800"/>
              <a:t>은 라이선스를 </a:t>
            </a:r>
            <a:r>
              <a:rPr lang="en-US" altLang="ko-KR" sz="800"/>
              <a:t>fully managed PaaS </a:t>
            </a:r>
            <a:r>
              <a:rPr lang="ko-KR" altLang="en-US" sz="800"/>
              <a:t>제품으로 이동하는 수단으로서 </a:t>
            </a:r>
            <a:r>
              <a:rPr lang="en-US" altLang="ko-KR" sz="800"/>
              <a:t>Azure</a:t>
            </a:r>
            <a:r>
              <a:rPr lang="ko-KR" altLang="en-US" sz="800" smtClean="0"/>
              <a:t>는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이 기능을 </a:t>
            </a:r>
            <a:r>
              <a:rPr lang="ko-KR" altLang="en-US" sz="800"/>
              <a:t>이용하는 유일한 </a:t>
            </a:r>
            <a:r>
              <a:rPr lang="en-US" altLang="ko-KR" sz="800"/>
              <a:t>public cloud </a:t>
            </a:r>
            <a:r>
              <a:rPr lang="ko-KR" altLang="en-US" sz="800"/>
              <a:t>솔루션 </a:t>
            </a:r>
          </a:p>
          <a:p>
            <a:pPr>
              <a:lnSpc>
                <a:spcPct val="13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800" smtClean="0"/>
              <a:t>(</a:t>
            </a:r>
            <a:r>
              <a:rPr lang="en-US" altLang="ko-KR" sz="800"/>
              <a:t>AWS RDS</a:t>
            </a:r>
            <a:r>
              <a:rPr lang="ko-KR" altLang="en-US" sz="800"/>
              <a:t>는 </a:t>
            </a:r>
            <a:r>
              <a:rPr lang="en-US" altLang="ko-KR" sz="800"/>
              <a:t>BYOL (Bring Your Own License) </a:t>
            </a:r>
            <a:r>
              <a:rPr lang="ko-KR" altLang="en-US" sz="800"/>
              <a:t>적용할 수 없으며 라이선스 비용을 추가 제안</a:t>
            </a:r>
            <a:r>
              <a:rPr lang="en-US" altLang="ko-KR" sz="800"/>
              <a:t>/</a:t>
            </a:r>
            <a:r>
              <a:rPr lang="ko-KR" altLang="en-US" sz="800"/>
              <a:t>구축해야함</a:t>
            </a:r>
            <a:r>
              <a:rPr lang="en-US" altLang="ko-KR" sz="800" smtClean="0"/>
              <a:t>)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3709" y="6494809"/>
            <a:ext cx="11846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/>
              <a:t>1) Read Uncommitted : UNDO </a:t>
            </a:r>
            <a:r>
              <a:rPr lang="ko-KR" altLang="en-US" sz="700" smtClean="0"/>
              <a:t>메커니즘을 통해 현재 트랜잭션에서 처리중인 </a:t>
            </a:r>
            <a:r>
              <a:rPr lang="en-US" altLang="ko-KR" sz="700" smtClean="0"/>
              <a:t>(</a:t>
            </a:r>
            <a:r>
              <a:rPr lang="ko-KR" altLang="en-US" sz="700" smtClean="0"/>
              <a:t>커밋안된</a:t>
            </a:r>
            <a:r>
              <a:rPr lang="en-US" altLang="ko-KR" sz="700" smtClean="0"/>
              <a:t>) </a:t>
            </a:r>
            <a:r>
              <a:rPr lang="ko-KR" altLang="en-US" sz="700" smtClean="0"/>
              <a:t>데이터를 다른 트랜잭션에서 읽는 것을 허용</a:t>
            </a:r>
            <a:r>
              <a:rPr lang="en-US" altLang="ko-KR" sz="700" smtClean="0"/>
              <a:t>, </a:t>
            </a:r>
            <a:r>
              <a:rPr lang="ko-KR" altLang="en-US" sz="700" smtClean="0"/>
              <a:t>기존 </a:t>
            </a:r>
            <a:r>
              <a:rPr lang="en-US" altLang="ko-KR" sz="700" smtClean="0"/>
              <a:t>Select LockWait </a:t>
            </a:r>
            <a:r>
              <a:rPr lang="ko-KR" altLang="en-US" sz="700" smtClean="0"/>
              <a:t>감소하여 동시성은 향상되나 데이터 읽기 정합성 저하 </a:t>
            </a:r>
            <a:r>
              <a:rPr lang="en-US" altLang="ko-KR" sz="700" smtClean="0">
                <a:sym typeface="Wingdings" panose="05000000000000000000" pitchFamily="2" charset="2"/>
              </a:rPr>
              <a:t> </a:t>
            </a:r>
            <a:r>
              <a:rPr lang="ko-KR" altLang="en-US" sz="700">
                <a:latin typeface="+mn-ea"/>
                <a:sym typeface="Wingdings" panose="05000000000000000000" pitchFamily="2" charset="2"/>
              </a:rPr>
              <a:t>시스템 아키텍처가 이를 허용 </a:t>
            </a:r>
            <a:r>
              <a:rPr lang="en-US" altLang="ko-KR" sz="700">
                <a:latin typeface="+mn-ea"/>
                <a:sym typeface="Wingdings" panose="05000000000000000000" pitchFamily="2" charset="2"/>
              </a:rPr>
              <a:t>&amp; </a:t>
            </a:r>
            <a:r>
              <a:rPr lang="ko-KR" altLang="en-US" sz="700">
                <a:latin typeface="+mn-ea"/>
                <a:sym typeface="Wingdings" panose="05000000000000000000" pitchFamily="2" charset="2"/>
              </a:rPr>
              <a:t>빠른 </a:t>
            </a:r>
            <a:r>
              <a:rPr lang="en-US" altLang="ko-KR" sz="700">
                <a:latin typeface="+mn-ea"/>
                <a:sym typeface="Wingdings" panose="05000000000000000000" pitchFamily="2" charset="2"/>
              </a:rPr>
              <a:t>DML &amp; </a:t>
            </a:r>
            <a:r>
              <a:rPr lang="ko-KR" altLang="en-US" sz="700">
                <a:latin typeface="+mn-ea"/>
                <a:sym typeface="Wingdings" panose="05000000000000000000" pitchFamily="2" charset="2"/>
              </a:rPr>
              <a:t>짧은 </a:t>
            </a:r>
            <a:r>
              <a:rPr lang="en-US" altLang="ko-KR" sz="700">
                <a:latin typeface="+mn-ea"/>
                <a:sym typeface="Wingdings" panose="05000000000000000000" pitchFamily="2" charset="2"/>
              </a:rPr>
              <a:t>commit </a:t>
            </a:r>
            <a:r>
              <a:rPr lang="ko-KR" altLang="en-US" sz="700" smtClean="0">
                <a:latin typeface="+mn-ea"/>
                <a:sym typeface="Wingdings" panose="05000000000000000000" pitchFamily="2" charset="2"/>
              </a:rPr>
              <a:t>전제</a:t>
            </a:r>
            <a:endParaRPr lang="en-US" altLang="ko-KR" sz="70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202680" y="4559221"/>
            <a:ext cx="559308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1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DBaaS (Elastic Pool) Migration</a:t>
            </a:r>
          </a:p>
          <a:p>
            <a:pPr marL="171450" indent="-171450">
              <a:lnSpc>
                <a:spcPct val="130000"/>
              </a:lnSpc>
              <a:buFontTx/>
              <a:buChar char="-"/>
            </a:pPr>
            <a:endParaRPr lang="en-US" altLang="ko-KR" sz="5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Single Database,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패키지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S/W DB,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한정된 기능영역 내 트랜잭션량이 적지 않을 경우 유리한 이관 전략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 Server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사용해야 하는 전제가 필요하며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Public Cloud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모든 관리 자동화 지원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다른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와의 인터페이스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통신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(Linked Server)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및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Agent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기능등이 필요하지 않을 경우 적합한 구성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800"/>
              <a:t>동적 확장 </a:t>
            </a:r>
            <a:r>
              <a:rPr lang="en-US" altLang="ko-KR" sz="800"/>
              <a:t>(dynamically </a:t>
            </a:r>
            <a:r>
              <a:rPr lang="en-US" altLang="ko-KR" sz="800" smtClean="0"/>
              <a:t>scale) </a:t>
            </a:r>
            <a:r>
              <a:rPr lang="ko-KR" altLang="en-US" sz="800"/>
              <a:t>을 </a:t>
            </a:r>
            <a:r>
              <a:rPr lang="ko-KR" altLang="en-US" sz="800" smtClean="0"/>
              <a:t>통해 트랜잭션 처리량 변동에 대한 비용 효율적 리소스 관리</a:t>
            </a:r>
            <a:endParaRPr lang="en-US" altLang="ko-KR" sz="800" smtClean="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800" smtClean="0"/>
              <a:t>다수 </a:t>
            </a:r>
            <a:r>
              <a:rPr lang="en-US" altLang="ko-KR" sz="800" smtClean="0"/>
              <a:t>Single Database </a:t>
            </a:r>
            <a:r>
              <a:rPr lang="ko-KR" altLang="en-US" sz="800" smtClean="0"/>
              <a:t>가 존재하고 리소스 소모량이 불규칙한 경우 </a:t>
            </a:r>
            <a:r>
              <a:rPr lang="en-US" altLang="ko-KR" sz="800" smtClean="0"/>
              <a:t>Elastic Pool </a:t>
            </a:r>
            <a:r>
              <a:rPr lang="ko-KR" altLang="en-US" sz="800" smtClean="0"/>
              <a:t>로 </a:t>
            </a:r>
            <a:r>
              <a:rPr lang="en-US" altLang="ko-KR" sz="800" smtClean="0"/>
              <a:t>Migration </a:t>
            </a:r>
            <a:r>
              <a:rPr lang="ko-KR" altLang="en-US" sz="800" smtClean="0"/>
              <a:t>하여 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자동 크기조정</a:t>
            </a:r>
            <a:r>
              <a:rPr lang="en-US" altLang="ko-KR" sz="800" smtClean="0"/>
              <a:t>(Auto-Scailing) </a:t>
            </a:r>
            <a:r>
              <a:rPr lang="ko-KR" altLang="en-US" sz="800" smtClean="0"/>
              <a:t>을 통해 비용효율적 자원 관리 가능</a:t>
            </a:r>
            <a:endParaRPr lang="en-US" altLang="ko-KR" sz="800"/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ko-KR" altLang="en-US" sz="800"/>
              <a:t>각 </a:t>
            </a:r>
            <a:r>
              <a:rPr lang="en-US" altLang="ko-KR" sz="800"/>
              <a:t>Single Database </a:t>
            </a:r>
            <a:r>
              <a:rPr lang="ko-KR" altLang="en-US" sz="800"/>
              <a:t>성능관리 </a:t>
            </a:r>
            <a:r>
              <a:rPr lang="ko-KR" altLang="en-US" sz="800" smtClean="0"/>
              <a:t>불필요하며</a:t>
            </a:r>
            <a:r>
              <a:rPr lang="en-US" altLang="ko-KR" sz="800" smtClean="0"/>
              <a:t>, </a:t>
            </a:r>
            <a:r>
              <a:rPr lang="ko-KR" altLang="en-US" sz="800" smtClean="0"/>
              <a:t>전체 </a:t>
            </a:r>
            <a:r>
              <a:rPr lang="en-US" altLang="ko-KR" sz="800" smtClean="0"/>
              <a:t>Pool </a:t>
            </a:r>
            <a:r>
              <a:rPr lang="ko-KR" altLang="en-US" sz="800" smtClean="0"/>
              <a:t>의 사용량만 관리하면 됨</a:t>
            </a:r>
            <a:endParaRPr lang="en-US" altLang="ko-KR" sz="800" smtClean="0"/>
          </a:p>
        </p:txBody>
      </p:sp>
      <p:sp>
        <p:nvSpPr>
          <p:cNvPr id="95" name="TextBox 94"/>
          <p:cNvSpPr txBox="1"/>
          <p:nvPr/>
        </p:nvSpPr>
        <p:spPr>
          <a:xfrm>
            <a:off x="198303" y="143219"/>
            <a:ext cx="493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04. DBaaS, PaaS, IaaS </a:t>
            </a:r>
            <a:r>
              <a:rPr lang="ko-KR" altLang="en-US" b="1" smtClean="0"/>
              <a:t>선정 고려사항 </a:t>
            </a:r>
            <a:r>
              <a:rPr lang="en-US" altLang="ko-KR" b="1" smtClean="0"/>
              <a:t>(</a:t>
            </a:r>
            <a:r>
              <a:rPr lang="ko-KR" altLang="en-US" b="1" smtClean="0"/>
              <a:t>계속</a:t>
            </a:r>
            <a:r>
              <a:rPr lang="en-US" altLang="ko-KR" b="1" smtClean="0"/>
              <a:t>)</a:t>
            </a:r>
            <a:endParaRPr lang="ko-KR" altLang="en-US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1052536" y="1382250"/>
            <a:ext cx="1389462" cy="870783"/>
            <a:chOff x="1052536" y="1312400"/>
            <a:chExt cx="1389462" cy="870783"/>
          </a:xfrm>
        </p:grpSpPr>
        <p:grpSp>
          <p:nvGrpSpPr>
            <p:cNvPr id="25" name="그룹 24"/>
            <p:cNvGrpSpPr/>
            <p:nvPr/>
          </p:nvGrpSpPr>
          <p:grpSpPr>
            <a:xfrm>
              <a:off x="1052536" y="1312400"/>
              <a:ext cx="1389462" cy="769612"/>
              <a:chOff x="1052536" y="1312400"/>
              <a:chExt cx="1389462" cy="769612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052536" y="1312400"/>
                <a:ext cx="1389462" cy="769612"/>
                <a:chOff x="1052536" y="1312400"/>
                <a:chExt cx="1620437" cy="1077644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46193" y="2065591"/>
                  <a:ext cx="217891" cy="318666"/>
                </a:xfrm>
                <a:prstGeom prst="rect">
                  <a:avLst/>
                </a:prstGeom>
              </p:spPr>
            </p:pic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54554" y="2065591"/>
                  <a:ext cx="217891" cy="318666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94024" y="2065591"/>
                  <a:ext cx="217891" cy="318666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37019" y="2071378"/>
                  <a:ext cx="217891" cy="318666"/>
                </a:xfrm>
                <a:prstGeom prst="rect">
                  <a:avLst/>
                </a:prstGeom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1375151" y="2065591"/>
                  <a:ext cx="309623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1400" smtClean="0"/>
                    <a:t>...</a:t>
                  </a:r>
                  <a:endParaRPr lang="ko-KR" altLang="en-US" sz="1400"/>
                </a:p>
              </p:txBody>
            </p:sp>
            <p:sp>
              <p:nvSpPr>
                <p:cNvPr id="5" name="모서리가 둥근 직사각형 4"/>
                <p:cNvSpPr/>
                <p:nvPr/>
              </p:nvSpPr>
              <p:spPr>
                <a:xfrm>
                  <a:off x="1096942" y="2004398"/>
                  <a:ext cx="1296516" cy="120053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smtClean="0"/>
                    <a:t>vSphere ESXi</a:t>
                  </a:r>
                  <a:endParaRPr lang="ko-KR" altLang="en-US" sz="900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1131625" y="1693694"/>
                  <a:ext cx="312517" cy="31251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ctr"/>
                  <a:r>
                    <a:rPr lang="en-US" altLang="ko-KR" sz="1050" b="1" smtClean="0"/>
                    <a:t>VM</a:t>
                  </a:r>
                  <a:endParaRPr lang="ko-KR" altLang="en-US" sz="1050" b="1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2303464" y="1691040"/>
                  <a:ext cx="312518" cy="31251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b"/>
                <a:lstStyle/>
                <a:p>
                  <a:pPr algn="ctr"/>
                  <a:r>
                    <a:rPr lang="en-US" altLang="ko-KR" sz="1050" b="1" smtClean="0"/>
                    <a:t>VM</a:t>
                  </a:r>
                  <a:endParaRPr lang="ko-KR" altLang="en-US" sz="1050" b="1"/>
                </a:p>
              </p:txBody>
            </p:sp>
            <p:cxnSp>
              <p:nvCxnSpPr>
                <p:cNvPr id="18" name="직선 연결선 17"/>
                <p:cNvCxnSpPr>
                  <a:stCxn id="11" idx="3"/>
                  <a:endCxn id="12" idx="1"/>
                </p:cNvCxnSpPr>
                <p:nvPr/>
              </p:nvCxnSpPr>
              <p:spPr>
                <a:xfrm flipV="1">
                  <a:off x="1444142" y="1847299"/>
                  <a:ext cx="859322" cy="2655"/>
                </a:xfrm>
                <a:prstGeom prst="line">
                  <a:avLst/>
                </a:prstGeom>
                <a:ln w="47625" cmpd="dbl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1615620" y="1593090"/>
                  <a:ext cx="550734" cy="2801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smtClean="0">
                      <a:solidFill>
                        <a:srgbClr val="FF0000"/>
                      </a:solidFill>
                    </a:rPr>
                    <a:t>RHCS</a:t>
                  </a:r>
                  <a:endParaRPr lang="ko-KR" altLang="en-US" sz="7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7" name="원통 56"/>
                <p:cNvSpPr/>
                <p:nvPr/>
              </p:nvSpPr>
              <p:spPr>
                <a:xfrm>
                  <a:off x="1108539" y="1501634"/>
                  <a:ext cx="381994" cy="295212"/>
                </a:xfrm>
                <a:prstGeom prst="ca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000" smtClean="0"/>
                    <a:t>DB2</a:t>
                  </a:r>
                  <a:endParaRPr lang="ko-KR" altLang="en-US" sz="1000"/>
                </a:p>
              </p:txBody>
            </p:sp>
            <p:sp>
              <p:nvSpPr>
                <p:cNvPr id="58" name="원통 57"/>
                <p:cNvSpPr/>
                <p:nvPr/>
              </p:nvSpPr>
              <p:spPr>
                <a:xfrm>
                  <a:off x="2228513" y="1501634"/>
                  <a:ext cx="381994" cy="295212"/>
                </a:xfrm>
                <a:prstGeom prst="can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000" smtClean="0"/>
                    <a:t>DB2</a:t>
                  </a:r>
                  <a:endParaRPr lang="ko-KR" altLang="en-US" sz="1000"/>
                </a:p>
              </p:txBody>
            </p:sp>
            <p:sp>
              <p:nvSpPr>
                <p:cNvPr id="2" name="직사각형 1"/>
                <p:cNvSpPr/>
                <p:nvPr/>
              </p:nvSpPr>
              <p:spPr>
                <a:xfrm>
                  <a:off x="1430738" y="1813630"/>
                  <a:ext cx="873957" cy="184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600"/>
                    <a:t>Redhat On VMware</a:t>
                  </a: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052536" y="1312400"/>
                  <a:ext cx="397866" cy="184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600" smtClean="0"/>
                    <a:t>Active</a:t>
                  </a:r>
                  <a:endParaRPr lang="en-US" altLang="ko-KR" sz="600"/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2239841" y="1327538"/>
                  <a:ext cx="433132" cy="184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600" smtClean="0"/>
                    <a:t>Passive</a:t>
                  </a:r>
                  <a:endParaRPr lang="en-US" altLang="ko-KR" sz="600"/>
                </a:p>
              </p:txBody>
            </p:sp>
          </p:grpSp>
          <p:cxnSp>
            <p:nvCxnSpPr>
              <p:cNvPr id="110" name="직선 연결선 109"/>
              <p:cNvCxnSpPr>
                <a:stCxn id="11" idx="2"/>
                <a:endCxn id="109" idx="0"/>
              </p:cNvCxnSpPr>
              <p:nvPr/>
            </p:nvCxnSpPr>
            <p:spPr>
              <a:xfrm>
                <a:off x="1254338" y="1807894"/>
                <a:ext cx="493806" cy="217167"/>
              </a:xfrm>
              <a:prstGeom prst="line">
                <a:avLst/>
              </a:prstGeom>
              <a:ln w="12700" cmpd="sng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stCxn id="12" idx="2"/>
                <a:endCxn id="109" idx="0"/>
              </p:cNvCxnSpPr>
              <p:nvPr/>
            </p:nvCxnSpPr>
            <p:spPr>
              <a:xfrm flipH="1">
                <a:off x="1748144" y="1805998"/>
                <a:ext cx="511000" cy="219063"/>
              </a:xfrm>
              <a:prstGeom prst="line">
                <a:avLst/>
              </a:prstGeom>
              <a:ln w="12700" cmpd="sng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원통 108"/>
            <p:cNvSpPr/>
            <p:nvPr/>
          </p:nvSpPr>
          <p:spPr>
            <a:xfrm>
              <a:off x="1494595" y="1972354"/>
              <a:ext cx="507097" cy="210829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smtClean="0"/>
                <a:t>Datafile</a:t>
              </a:r>
              <a:endParaRPr lang="ko-KR" altLang="en-US" sz="100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73931" y="2383703"/>
            <a:ext cx="1515922" cy="873404"/>
            <a:chOff x="973931" y="2313853"/>
            <a:chExt cx="1515922" cy="873404"/>
          </a:xfrm>
        </p:grpSpPr>
        <p:grpSp>
          <p:nvGrpSpPr>
            <p:cNvPr id="134" name="그룹 133"/>
            <p:cNvGrpSpPr/>
            <p:nvPr/>
          </p:nvGrpSpPr>
          <p:grpSpPr>
            <a:xfrm>
              <a:off x="973931" y="2340170"/>
              <a:ext cx="1443154" cy="844597"/>
              <a:chOff x="998844" y="1312400"/>
              <a:chExt cx="1443154" cy="844597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1052536" y="1312400"/>
                <a:ext cx="1389462" cy="769612"/>
                <a:chOff x="1052536" y="1312400"/>
                <a:chExt cx="1389462" cy="769612"/>
              </a:xfrm>
            </p:grpSpPr>
            <p:grpSp>
              <p:nvGrpSpPr>
                <p:cNvPr id="137" name="그룹 136"/>
                <p:cNvGrpSpPr/>
                <p:nvPr/>
              </p:nvGrpSpPr>
              <p:grpSpPr>
                <a:xfrm>
                  <a:off x="1052536" y="1312400"/>
                  <a:ext cx="1389462" cy="769612"/>
                  <a:chOff x="1052536" y="1312400"/>
                  <a:chExt cx="1620437" cy="1077644"/>
                </a:xfrm>
              </p:grpSpPr>
              <p:pic>
                <p:nvPicPr>
                  <p:cNvPr id="140" name="그림 139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146193" y="2065591"/>
                    <a:ext cx="217891" cy="318666"/>
                  </a:xfrm>
                  <a:prstGeom prst="rect">
                    <a:avLst/>
                  </a:prstGeom>
                </p:spPr>
              </p:pic>
              <p:pic>
                <p:nvPicPr>
                  <p:cNvPr id="141" name="그림 140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854554" y="2065591"/>
                    <a:ext cx="217891" cy="318666"/>
                  </a:xfrm>
                  <a:prstGeom prst="rect">
                    <a:avLst/>
                  </a:prstGeom>
                </p:spPr>
              </p:pic>
              <p:pic>
                <p:nvPicPr>
                  <p:cNvPr id="142" name="그림 141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994024" y="2065591"/>
                    <a:ext cx="217891" cy="318666"/>
                  </a:xfrm>
                  <a:prstGeom prst="rect">
                    <a:avLst/>
                  </a:prstGeom>
                </p:spPr>
              </p:pic>
              <p:pic>
                <p:nvPicPr>
                  <p:cNvPr id="143" name="그림 14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137019" y="2071378"/>
                    <a:ext cx="217891" cy="318666"/>
                  </a:xfrm>
                  <a:prstGeom prst="rect">
                    <a:avLst/>
                  </a:prstGeom>
                </p:spPr>
              </p:pic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1375151" y="2065591"/>
                    <a:ext cx="30962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altLang="ko-KR" sz="1400" smtClean="0"/>
                      <a:t>...</a:t>
                    </a:r>
                    <a:endParaRPr lang="ko-KR" altLang="en-US" sz="1400"/>
                  </a:p>
                </p:txBody>
              </p:sp>
              <p:sp>
                <p:nvSpPr>
                  <p:cNvPr id="145" name="모서리가 둥근 직사각형 144"/>
                  <p:cNvSpPr/>
                  <p:nvPr/>
                </p:nvSpPr>
                <p:spPr>
                  <a:xfrm>
                    <a:off x="1096942" y="2004398"/>
                    <a:ext cx="1296516" cy="120053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smtClean="0"/>
                      <a:t>vSphere ESXi</a:t>
                    </a:r>
                    <a:endParaRPr lang="ko-KR" altLang="en-US" sz="900"/>
                  </a:p>
                </p:txBody>
              </p:sp>
              <p:sp>
                <p:nvSpPr>
                  <p:cNvPr id="146" name="직사각형 145"/>
                  <p:cNvSpPr/>
                  <p:nvPr/>
                </p:nvSpPr>
                <p:spPr>
                  <a:xfrm>
                    <a:off x="1131625" y="1693694"/>
                    <a:ext cx="312517" cy="31251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altLang="ko-KR" sz="1050" b="1" smtClean="0"/>
                      <a:t>VM</a:t>
                    </a:r>
                    <a:endParaRPr lang="ko-KR" altLang="en-US" sz="1050" b="1"/>
                  </a:p>
                </p:txBody>
              </p: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2303464" y="1691040"/>
                    <a:ext cx="312518" cy="31251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:r>
                      <a:rPr lang="en-US" altLang="ko-KR" sz="1050" b="1" smtClean="0"/>
                      <a:t>VM</a:t>
                    </a:r>
                    <a:endParaRPr lang="ko-KR" altLang="en-US" sz="1050" b="1"/>
                  </a:p>
                </p:txBody>
              </p:sp>
              <p:cxnSp>
                <p:nvCxnSpPr>
                  <p:cNvPr id="148" name="직선 연결선 147"/>
                  <p:cNvCxnSpPr>
                    <a:stCxn id="146" idx="3"/>
                    <a:endCxn id="147" idx="1"/>
                  </p:cNvCxnSpPr>
                  <p:nvPr/>
                </p:nvCxnSpPr>
                <p:spPr>
                  <a:xfrm flipV="1">
                    <a:off x="1444142" y="1847299"/>
                    <a:ext cx="859322" cy="2655"/>
                  </a:xfrm>
                  <a:prstGeom prst="line">
                    <a:avLst/>
                  </a:prstGeom>
                  <a:ln w="47625" cmpd="dbl">
                    <a:solidFill>
                      <a:srgbClr val="C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1422704" y="1593090"/>
                    <a:ext cx="902922" cy="2801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700" b="1" smtClean="0">
                        <a:solidFill>
                          <a:srgbClr val="FF0000"/>
                        </a:solidFill>
                      </a:rPr>
                      <a:t>RHCS/HADR</a:t>
                    </a:r>
                    <a:endParaRPr lang="ko-KR" altLang="en-US" sz="700" b="1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50" name="원통 149"/>
                  <p:cNvSpPr/>
                  <p:nvPr/>
                </p:nvSpPr>
                <p:spPr>
                  <a:xfrm>
                    <a:off x="1108539" y="1501634"/>
                    <a:ext cx="381994" cy="295212"/>
                  </a:xfrm>
                  <a:prstGeom prst="ca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000" smtClean="0"/>
                      <a:t>DB2</a:t>
                    </a:r>
                    <a:endParaRPr lang="ko-KR" altLang="en-US" sz="1000"/>
                  </a:p>
                </p:txBody>
              </p:sp>
              <p:sp>
                <p:nvSpPr>
                  <p:cNvPr id="151" name="원통 150"/>
                  <p:cNvSpPr/>
                  <p:nvPr/>
                </p:nvSpPr>
                <p:spPr>
                  <a:xfrm>
                    <a:off x="2228513" y="1501634"/>
                    <a:ext cx="381994" cy="295212"/>
                  </a:xfrm>
                  <a:prstGeom prst="can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altLang="ko-KR" sz="1000" smtClean="0"/>
                      <a:t>DB2</a:t>
                    </a:r>
                    <a:endParaRPr lang="ko-KR" altLang="en-US" sz="1000"/>
                  </a:p>
                </p:txBody>
              </p: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430738" y="1813630"/>
                    <a:ext cx="873957" cy="184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600"/>
                      <a:t>Redhat On VMware</a:t>
                    </a:r>
                  </a:p>
                </p:txBody>
              </p: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52536" y="1312400"/>
                    <a:ext cx="397866" cy="184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600" smtClean="0"/>
                      <a:t>Active</a:t>
                    </a:r>
                    <a:endParaRPr lang="en-US" altLang="ko-KR" sz="600"/>
                  </a:p>
                </p:txBody>
              </p:sp>
              <p:sp>
                <p:nvSpPr>
                  <p:cNvPr id="154" name="직사각형 153"/>
                  <p:cNvSpPr/>
                  <p:nvPr/>
                </p:nvSpPr>
                <p:spPr>
                  <a:xfrm>
                    <a:off x="2239841" y="1327538"/>
                    <a:ext cx="433132" cy="184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600" smtClean="0"/>
                      <a:t>Passive</a:t>
                    </a:r>
                    <a:endParaRPr lang="en-US" altLang="ko-KR" sz="600"/>
                  </a:p>
                </p:txBody>
              </p:sp>
            </p:grpSp>
            <p:cxnSp>
              <p:nvCxnSpPr>
                <p:cNvPr id="138" name="직선 연결선 137"/>
                <p:cNvCxnSpPr>
                  <a:stCxn id="146" idx="2"/>
                  <a:endCxn id="136" idx="0"/>
                </p:cNvCxnSpPr>
                <p:nvPr/>
              </p:nvCxnSpPr>
              <p:spPr>
                <a:xfrm flipH="1">
                  <a:off x="1252393" y="1807894"/>
                  <a:ext cx="1945" cy="190981"/>
                </a:xfrm>
                <a:prstGeom prst="line">
                  <a:avLst/>
                </a:prstGeom>
                <a:ln w="12700" cmpd="sng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원통 135"/>
              <p:cNvSpPr/>
              <p:nvPr/>
            </p:nvSpPr>
            <p:spPr>
              <a:xfrm>
                <a:off x="998844" y="1946168"/>
                <a:ext cx="507097" cy="210829"/>
              </a:xfrm>
              <a:prstGeom prst="ca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smtClean="0"/>
                  <a:t>Datafile</a:t>
                </a:r>
                <a:endParaRPr lang="ko-KR" altLang="en-US" sz="1000"/>
              </a:p>
            </p:txBody>
          </p:sp>
        </p:grpSp>
        <p:sp>
          <p:nvSpPr>
            <p:cNvPr id="155" name="원통 154"/>
            <p:cNvSpPr/>
            <p:nvPr/>
          </p:nvSpPr>
          <p:spPr>
            <a:xfrm>
              <a:off x="1982756" y="2976428"/>
              <a:ext cx="507097" cy="210829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smtClean="0"/>
                <a:t>Datafile</a:t>
              </a:r>
              <a:endParaRPr lang="ko-KR" altLang="en-US" sz="1000"/>
            </a:p>
          </p:txBody>
        </p:sp>
        <p:cxnSp>
          <p:nvCxnSpPr>
            <p:cNvPr id="156" name="직선 연결선 155"/>
            <p:cNvCxnSpPr>
              <a:stCxn id="147" idx="2"/>
              <a:endCxn id="155" idx="1"/>
            </p:cNvCxnSpPr>
            <p:nvPr/>
          </p:nvCxnSpPr>
          <p:spPr>
            <a:xfrm>
              <a:off x="2234231" y="2833768"/>
              <a:ext cx="2074" cy="142660"/>
            </a:xfrm>
            <a:prstGeom prst="line">
              <a:avLst/>
            </a:prstGeom>
            <a:ln w="12700" cmpd="sng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아래로 구부러진 화살표 29"/>
            <p:cNvSpPr/>
            <p:nvPr/>
          </p:nvSpPr>
          <p:spPr>
            <a:xfrm>
              <a:off x="1343770" y="2313853"/>
              <a:ext cx="726834" cy="169009"/>
            </a:xfrm>
            <a:prstGeom prst="curvedDownArrow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367934" y="2334142"/>
              <a:ext cx="64312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600" smtClean="0"/>
                <a:t>Log shipping</a:t>
              </a:r>
              <a:endParaRPr lang="en-US" altLang="ko-KR" sz="60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612133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Azure Migration </a:t>
            </a:r>
            <a:r>
              <a:rPr lang="ko-KR" altLang="en-US" sz="1200" b="1" u="sng" smtClean="0"/>
              <a:t>전략</a:t>
            </a:r>
            <a:endParaRPr lang="ko-KR" altLang="en-US" sz="1200" b="1" u="sng" dirty="0"/>
          </a:p>
        </p:txBody>
      </p:sp>
    </p:spTree>
    <p:extLst>
      <p:ext uri="{BB962C8B-B14F-4D97-AF65-F5344CB8AC3E}">
        <p14:creationId xmlns:p14="http://schemas.microsoft.com/office/powerpoint/2010/main" val="297308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zure의 데이터베이스 마이그레이션 경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63" y="1033168"/>
            <a:ext cx="4759777" cy="216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8303" y="143219"/>
            <a:ext cx="397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05.01. OnPremise </a:t>
            </a:r>
            <a:r>
              <a:rPr lang="ko-KR" altLang="en-US" b="1" smtClean="0"/>
              <a:t>이관전략 </a:t>
            </a:r>
            <a:r>
              <a:rPr lang="en-US" altLang="ko-KR" b="1" smtClean="0"/>
              <a:t>– </a:t>
            </a:r>
            <a:r>
              <a:rPr lang="ko-KR" altLang="en-US" b="1" smtClean="0"/>
              <a:t>개요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38240" y="4617017"/>
            <a:ext cx="4947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Server MI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 마이그레이션 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(PaaS)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 마이그레이션 하는 최상의 케이스로 모든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PaaS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기능을 활용할 수 있으며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Microsoft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제공하는 자동관리 정책 및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Lifecycle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 가장 최적화 되어있음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OnPremise SQL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을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Migration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할 때 어플리케이션에 대한 변경 영향도가 거의 없음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Single Database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 제공되지 않는 인스턴스 레벨 기능</a:t>
            </a:r>
            <a:r>
              <a:rPr lang="en-US" altLang="ko-KR" sz="800" baseline="30000" smtClean="0">
                <a:solidFill>
                  <a:srgbClr val="000000"/>
                </a:solidFill>
                <a:latin typeface="맑은 고딕" panose="020B0503020000020004" pitchFamily="50" charset="-127"/>
              </a:rPr>
              <a:t>1)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및 격리 옵션 제공</a:t>
            </a:r>
            <a:endParaRPr lang="ko-KR" altLang="en-US" sz="800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데이터베이스</a:t>
            </a:r>
            <a:r>
              <a:rPr lang="en-US" altLang="ko-KR" sz="1200" b="1" u="sng" smtClean="0"/>
              <a:t> </a:t>
            </a:r>
            <a:r>
              <a:rPr lang="ko-KR" altLang="en-US" sz="1200" b="1" u="sng" smtClean="0"/>
              <a:t>이관 경로 </a:t>
            </a:r>
            <a:endParaRPr lang="ko-KR" altLang="en-US" sz="1200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612133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200" b="1" u="sng" smtClean="0"/>
              <a:t>이관 방법론</a:t>
            </a:r>
            <a:endParaRPr lang="ko-KR" altLang="en-US" sz="1200" b="1" u="sng" dirty="0"/>
          </a:p>
        </p:txBody>
      </p:sp>
      <p:sp>
        <p:nvSpPr>
          <p:cNvPr id="13" name="직사각형 12"/>
          <p:cNvSpPr/>
          <p:nvPr/>
        </p:nvSpPr>
        <p:spPr>
          <a:xfrm>
            <a:off x="93709" y="6494809"/>
            <a:ext cx="11846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/>
              <a:t>1) </a:t>
            </a:r>
            <a:r>
              <a:rPr lang="ko-KR" altLang="en-US" sz="700" smtClean="0"/>
              <a:t>인스턴스 레벨 기능 </a:t>
            </a:r>
            <a:r>
              <a:rPr lang="en-US" altLang="ko-KR" sz="700" smtClean="0"/>
              <a:t>: Azure Virtual Network </a:t>
            </a:r>
            <a:r>
              <a:rPr lang="ko-KR" altLang="en-US" sz="700" smtClean="0"/>
              <a:t>를 통한 보안 격리</a:t>
            </a:r>
            <a:r>
              <a:rPr lang="en-US" altLang="ko-KR" sz="700" smtClean="0"/>
              <a:t>, SQL Agent </a:t>
            </a:r>
            <a:r>
              <a:rPr lang="ko-KR" altLang="en-US" sz="700" smtClean="0"/>
              <a:t>및 </a:t>
            </a:r>
            <a:r>
              <a:rPr lang="en-US" altLang="ko-KR" sz="700" smtClean="0"/>
              <a:t>Profiler, </a:t>
            </a:r>
            <a:r>
              <a:rPr lang="ko-KR" altLang="en-US" sz="700" smtClean="0"/>
              <a:t>데이터베이스간 참조 쿼리 </a:t>
            </a:r>
            <a:r>
              <a:rPr lang="en-US" altLang="ko-KR" sz="700" smtClean="0"/>
              <a:t>SQL CLR, </a:t>
            </a:r>
            <a:r>
              <a:rPr lang="ko-KR" altLang="en-US" sz="700" smtClean="0"/>
              <a:t>복제</a:t>
            </a:r>
            <a:r>
              <a:rPr lang="en-US" altLang="ko-KR" sz="700" smtClean="0"/>
              <a:t>, CDC, Service Broker, </a:t>
            </a:r>
            <a:r>
              <a:rPr lang="ko-KR" altLang="en-US" sz="700" smtClean="0"/>
              <a:t>최대 </a:t>
            </a:r>
            <a:r>
              <a:rPr lang="en-US" altLang="ko-KR" sz="700" smtClean="0"/>
              <a:t>DB</a:t>
            </a:r>
            <a:r>
              <a:rPr lang="ko-KR" altLang="en-US" sz="700" smtClean="0"/>
              <a:t>크기 </a:t>
            </a:r>
            <a:r>
              <a:rPr lang="en-US" altLang="ko-KR" sz="700" smtClean="0"/>
              <a:t>35TB </a:t>
            </a:r>
            <a:r>
              <a:rPr lang="ko-KR" altLang="en-US" sz="700" smtClean="0"/>
              <a:t>등</a:t>
            </a:r>
            <a:endParaRPr lang="en-US" altLang="ko-KR" sz="70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8240" y="5584757"/>
            <a:ext cx="494783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Single Database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 마이그레이션 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(DBaaS)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인스턴스 기능을 활용하지 않고 </a:t>
            </a:r>
            <a:r>
              <a:rPr lang="en-US" altLang="ko-KR" sz="800" smtClean="0"/>
              <a:t>MI </a:t>
            </a:r>
            <a:r>
              <a:rPr lang="ko-KR" altLang="en-US" sz="800" smtClean="0"/>
              <a:t>보다 더 저렴한 비용으로 구축이 필요할 경우 선호되는 옵션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Elastic Pool </a:t>
            </a:r>
            <a:r>
              <a:rPr lang="ko-KR" altLang="en-US" sz="800" smtClean="0"/>
              <a:t>기능을 활용하여 리소스 풀 내에 여러 </a:t>
            </a:r>
            <a:r>
              <a:rPr lang="en-US" altLang="ko-KR" sz="800" smtClean="0"/>
              <a:t>Single Database </a:t>
            </a:r>
            <a:r>
              <a:rPr lang="ko-KR" altLang="en-US" sz="800" smtClean="0"/>
              <a:t>를 구성하고 </a:t>
            </a:r>
            <a:r>
              <a:rPr lang="en-US" altLang="ko-KR" sz="800" smtClean="0"/>
              <a:t>I/O </a:t>
            </a:r>
            <a:r>
              <a:rPr lang="ko-KR" altLang="en-US" sz="800" smtClean="0"/>
              <a:t>로드에 따라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리소스 할당량을 확장</a:t>
            </a:r>
            <a:r>
              <a:rPr lang="en-US" altLang="ko-KR" sz="800" smtClean="0"/>
              <a:t>/</a:t>
            </a:r>
            <a:r>
              <a:rPr lang="ko-KR" altLang="en-US" sz="800" smtClean="0"/>
              <a:t>축소할 수 있는 비용효율적 자원 소모량 산출 가능</a:t>
            </a:r>
            <a:endParaRPr lang="en-US" altLang="ko-KR" sz="800" smtClean="0"/>
          </a:p>
        </p:txBody>
      </p:sp>
      <p:sp>
        <p:nvSpPr>
          <p:cNvPr id="19" name="직사각형 18"/>
          <p:cNvSpPr/>
          <p:nvPr/>
        </p:nvSpPr>
        <p:spPr>
          <a:xfrm>
            <a:off x="438240" y="3949202"/>
            <a:ext cx="512436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SQL Server on IaaS VM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이관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Database Migration Service (DMS)</a:t>
            </a:r>
            <a:r>
              <a:rPr lang="ko-KR" altLang="en-US" sz="800" smtClean="0"/>
              <a:t>를 이용하여 </a:t>
            </a:r>
            <a:r>
              <a:rPr lang="en-US" altLang="ko-KR" sz="800" smtClean="0"/>
              <a:t>SQL Server, Oracle, MySQL </a:t>
            </a:r>
            <a:r>
              <a:rPr lang="ko-KR" altLang="en-US" sz="800" smtClean="0"/>
              <a:t>을 </a:t>
            </a:r>
            <a:r>
              <a:rPr lang="en-US" altLang="ko-KR" sz="800" smtClean="0"/>
              <a:t>Azure SQL </a:t>
            </a:r>
            <a:r>
              <a:rPr lang="ko-KR" altLang="en-US" sz="800" smtClean="0"/>
              <a:t>이관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그 외 이기종</a:t>
            </a:r>
            <a:r>
              <a:rPr lang="en-US" altLang="ko-KR" sz="800" smtClean="0"/>
              <a:t>(DB2) </a:t>
            </a:r>
            <a:r>
              <a:rPr lang="ko-KR" altLang="en-US" sz="800" smtClean="0"/>
              <a:t>의 경우 </a:t>
            </a:r>
            <a:r>
              <a:rPr lang="en-US" altLang="ko-KR" sz="800" smtClean="0"/>
              <a:t>SSMA, DMA </a:t>
            </a:r>
            <a:r>
              <a:rPr lang="ko-KR" altLang="en-US" sz="800" smtClean="0"/>
              <a:t>도구를</a:t>
            </a:r>
            <a:r>
              <a:rPr lang="en-US" altLang="ko-KR" sz="800" smtClean="0"/>
              <a:t> </a:t>
            </a:r>
            <a:r>
              <a:rPr lang="ko-KR" altLang="en-US" sz="800" smtClean="0"/>
              <a:t>통해 </a:t>
            </a:r>
            <a:r>
              <a:rPr lang="en-US" altLang="ko-KR" sz="800" smtClean="0"/>
              <a:t>Azure SQL</a:t>
            </a:r>
            <a:r>
              <a:rPr lang="ko-KR" altLang="en-US" sz="800" smtClean="0"/>
              <a:t>로 데이터베이스 기종 전환</a:t>
            </a:r>
            <a:endParaRPr lang="en-US" altLang="ko-KR" sz="800" smtClean="0"/>
          </a:p>
        </p:txBody>
      </p:sp>
      <p:sp>
        <p:nvSpPr>
          <p:cNvPr id="20" name="직사각형 19"/>
          <p:cNvSpPr/>
          <p:nvPr/>
        </p:nvSpPr>
        <p:spPr>
          <a:xfrm>
            <a:off x="6515100" y="3253433"/>
            <a:ext cx="542544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DMS (Database Migration Service)</a:t>
            </a:r>
            <a:endParaRPr lang="ko-KR" altLang="en-US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소스가 </a:t>
            </a:r>
            <a:r>
              <a:rPr lang="en-US" altLang="ko-KR" sz="800" smtClean="0"/>
              <a:t>SQL Server, Oracle, MySQL, PostgreSQL </a:t>
            </a:r>
            <a:r>
              <a:rPr lang="ko-KR" altLang="en-US" sz="800" smtClean="0"/>
              <a:t>등일 경우 </a:t>
            </a:r>
            <a:r>
              <a:rPr lang="en-US" altLang="ko-KR" sz="800" smtClean="0"/>
              <a:t>Azure </a:t>
            </a:r>
            <a:r>
              <a:rPr lang="ko-KR" altLang="en-US" sz="800" smtClean="0"/>
              <a:t>에서 제공하는 </a:t>
            </a:r>
            <a:r>
              <a:rPr lang="en-US" altLang="ko-KR" sz="800" smtClean="0"/>
              <a:t>Database </a:t>
            </a:r>
            <a:r>
              <a:rPr lang="ko-KR" altLang="en-US" sz="800" smtClean="0"/>
              <a:t>이관 기능 서비스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평가 및 보고 기능을 포함하는 자동 워크플로우가 마이그레이션 전 변경사항 및 각종 옵션 선택 안내</a:t>
            </a:r>
            <a:endParaRPr lang="en-US" altLang="ko-KR" sz="800" smtClean="0"/>
          </a:p>
        </p:txBody>
      </p:sp>
      <p:sp>
        <p:nvSpPr>
          <p:cNvPr id="21" name="직사각형 20"/>
          <p:cNvSpPr/>
          <p:nvPr/>
        </p:nvSpPr>
        <p:spPr>
          <a:xfrm>
            <a:off x="6515100" y="3819678"/>
            <a:ext cx="5425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DMA (Data Migration Assistant)</a:t>
            </a:r>
            <a:endParaRPr lang="ko-KR" altLang="en-US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/>
              <a:t>Azure SQL Database, Azure SQL MI </a:t>
            </a:r>
            <a:r>
              <a:rPr lang="ko-KR" altLang="en-US" sz="800"/>
              <a:t>또는 </a:t>
            </a:r>
            <a:r>
              <a:rPr lang="en-US" altLang="ko-KR" sz="800"/>
              <a:t>SQL Server</a:t>
            </a:r>
            <a:r>
              <a:rPr lang="ko-KR" altLang="en-US" sz="800"/>
              <a:t>를 실행하는 </a:t>
            </a:r>
            <a:r>
              <a:rPr lang="en-US" altLang="ko-KR" sz="800"/>
              <a:t>Azure VM</a:t>
            </a:r>
            <a:r>
              <a:rPr lang="ko-KR" altLang="en-US" sz="800"/>
              <a:t>으로 마이그레이션할 </a:t>
            </a:r>
            <a:r>
              <a:rPr lang="en-US" altLang="ko-KR" sz="800"/>
              <a:t>SQL Server or </a:t>
            </a:r>
            <a:r>
              <a:rPr lang="ko-KR" altLang="en-US" sz="800"/>
              <a:t>이기종 데이터베이스를 평가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/>
              <a:t>Data Migration Assistant</a:t>
            </a:r>
            <a:r>
              <a:rPr lang="ko-KR" altLang="en-US" sz="800"/>
              <a:t>는 마이그레이션을 차단하는 잠재적인 문제를 파악하는데 </a:t>
            </a:r>
            <a:r>
              <a:rPr lang="ko-KR" altLang="en-US" sz="800" smtClean="0"/>
              <a:t>사용됨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미지원 </a:t>
            </a:r>
            <a:r>
              <a:rPr lang="ko-KR" altLang="en-US" sz="800"/>
              <a:t>기능</a:t>
            </a:r>
            <a:r>
              <a:rPr lang="en-US" altLang="ko-KR" sz="800"/>
              <a:t>, </a:t>
            </a:r>
            <a:r>
              <a:rPr lang="ko-KR" altLang="en-US" sz="800"/>
              <a:t>마이그레이션 후 유용할 수 있는 새로운 기능</a:t>
            </a:r>
            <a:r>
              <a:rPr lang="en-US" altLang="ko-KR" sz="800" smtClean="0"/>
              <a:t>, </a:t>
            </a:r>
            <a:r>
              <a:rPr lang="ko-KR" altLang="en-US" sz="800" smtClean="0"/>
              <a:t>마이그레이션의  </a:t>
            </a:r>
            <a:r>
              <a:rPr lang="ko-KR" altLang="en-US" sz="800"/>
              <a:t>올바른 경로를 식별에 용이함</a:t>
            </a:r>
            <a:endParaRPr lang="en-US" altLang="ko-KR" sz="800" smtClean="0"/>
          </a:p>
        </p:txBody>
      </p:sp>
      <p:sp>
        <p:nvSpPr>
          <p:cNvPr id="22" name="직사각형 21"/>
          <p:cNvSpPr/>
          <p:nvPr/>
        </p:nvSpPr>
        <p:spPr>
          <a:xfrm>
            <a:off x="6515100" y="4635226"/>
            <a:ext cx="542544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BACPAC Restore</a:t>
            </a:r>
            <a:endParaRPr lang="ko-KR" altLang="en-US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데이터 및 스키마 구조를 포함한 오프라인 백업 방식의 파일 </a:t>
            </a:r>
            <a:r>
              <a:rPr lang="en-US" altLang="ko-KR" sz="800" smtClean="0"/>
              <a:t>export </a:t>
            </a:r>
            <a:r>
              <a:rPr lang="ko-KR" altLang="en-US" sz="800" smtClean="0"/>
              <a:t>옵션</a:t>
            </a:r>
            <a:r>
              <a:rPr lang="en-US" altLang="ko-KR" sz="800" smtClean="0"/>
              <a:t>, downtime </a:t>
            </a:r>
            <a:r>
              <a:rPr lang="ko-KR" altLang="en-US" sz="800" smtClean="0"/>
              <a:t>필요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bacpac </a:t>
            </a:r>
            <a:r>
              <a:rPr lang="ko-KR" altLang="en-US" sz="800" smtClean="0"/>
              <a:t>파일을 </a:t>
            </a:r>
            <a:r>
              <a:rPr lang="en-US" altLang="ko-KR" sz="800" smtClean="0"/>
              <a:t>Azure blob </a:t>
            </a:r>
            <a:r>
              <a:rPr lang="ko-KR" altLang="en-US" sz="800" smtClean="0"/>
              <a:t>스토리지에 업로드하여 </a:t>
            </a:r>
            <a:r>
              <a:rPr lang="en-US" altLang="ko-KR" sz="800" smtClean="0"/>
              <a:t>Azure SQL Single Database </a:t>
            </a:r>
            <a:r>
              <a:rPr lang="ko-KR" altLang="en-US" sz="800" smtClean="0"/>
              <a:t>로 구성 가능</a:t>
            </a:r>
            <a:endParaRPr lang="en-US" altLang="ko-KR" sz="800" smtClean="0"/>
          </a:p>
        </p:txBody>
      </p:sp>
      <p:sp>
        <p:nvSpPr>
          <p:cNvPr id="23" name="직사각형 22"/>
          <p:cNvSpPr/>
          <p:nvPr/>
        </p:nvSpPr>
        <p:spPr>
          <a:xfrm>
            <a:off x="6515100" y="5209341"/>
            <a:ext cx="542544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IaaS VM</a:t>
            </a:r>
            <a:endParaRPr lang="ko-KR" altLang="en-US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PaaS</a:t>
            </a:r>
            <a:r>
              <a:rPr lang="ko-KR" altLang="en-US" sz="800" smtClean="0"/>
              <a:t>는 풍부한 기능을 제공하지만 </a:t>
            </a:r>
            <a:r>
              <a:rPr lang="en-US" altLang="ko-KR" sz="800" smtClean="0"/>
              <a:t>Azure </a:t>
            </a:r>
            <a:r>
              <a:rPr lang="ko-KR" altLang="en-US" sz="800" smtClean="0"/>
              <a:t>미지원 이기종 </a:t>
            </a:r>
            <a:r>
              <a:rPr lang="en-US" altLang="ko-KR" sz="800" smtClean="0"/>
              <a:t>DB</a:t>
            </a:r>
            <a:r>
              <a:rPr lang="ko-KR" altLang="en-US" sz="800" smtClean="0"/>
              <a:t>를 사용할 경우 </a:t>
            </a:r>
            <a:r>
              <a:rPr lang="en-US" altLang="ko-KR" sz="800" smtClean="0"/>
              <a:t>Azure VM</a:t>
            </a:r>
            <a:r>
              <a:rPr lang="ko-KR" altLang="en-US" sz="800" smtClean="0"/>
              <a:t>으로 전환 필요</a:t>
            </a:r>
            <a:endParaRPr lang="en-US" altLang="ko-KR" sz="800" smtClean="0"/>
          </a:p>
        </p:txBody>
      </p:sp>
      <p:sp>
        <p:nvSpPr>
          <p:cNvPr id="25" name="직사각형 24"/>
          <p:cNvSpPr/>
          <p:nvPr/>
        </p:nvSpPr>
        <p:spPr>
          <a:xfrm>
            <a:off x="6515100" y="5647000"/>
            <a:ext cx="542544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백업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복구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Full </a:t>
            </a:r>
            <a:r>
              <a:rPr lang="ko-KR" altLang="en-US" sz="800" smtClean="0"/>
              <a:t>또는 트랜잭션 로그 백업파일 레벨의 </a:t>
            </a:r>
            <a:r>
              <a:rPr lang="en-US" altLang="ko-KR" sz="800" smtClean="0"/>
              <a:t>log shipping</a:t>
            </a:r>
            <a:r>
              <a:rPr lang="ko-KR" altLang="en-US" sz="800" smtClean="0"/>
              <a:t>을 통해 데이터 이관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VPN </a:t>
            </a:r>
            <a:r>
              <a:rPr lang="ko-KR" altLang="en-US" sz="800" smtClean="0"/>
              <a:t>또는 </a:t>
            </a:r>
            <a:r>
              <a:rPr lang="en-US" altLang="ko-KR" sz="800" smtClean="0"/>
              <a:t>Express route </a:t>
            </a:r>
            <a:r>
              <a:rPr lang="ko-KR" altLang="en-US" sz="800" smtClean="0"/>
              <a:t>를 통해 동일 </a:t>
            </a:r>
            <a:r>
              <a:rPr lang="en-US" altLang="ko-KR" sz="800" smtClean="0"/>
              <a:t>AD </a:t>
            </a:r>
            <a:r>
              <a:rPr lang="ko-KR" altLang="en-US" sz="800" smtClean="0"/>
              <a:t>도메인이면 작동을 자동화할 수 있지만 아니라면 백업본을 </a:t>
            </a:r>
            <a:r>
              <a:rPr lang="en-US" altLang="ko-KR" sz="800" smtClean="0"/>
              <a:t>blob</a:t>
            </a:r>
            <a:br>
              <a:rPr lang="en-US" altLang="ko-KR" sz="800" smtClean="0"/>
            </a:br>
            <a:r>
              <a:rPr lang="ko-KR" altLang="en-US" sz="800" smtClean="0"/>
              <a:t>스토리지에 이동후 이를 수동으로 </a:t>
            </a:r>
            <a:r>
              <a:rPr lang="en-US" altLang="ko-KR" sz="800" smtClean="0"/>
              <a:t>restore </a:t>
            </a:r>
            <a:r>
              <a:rPr lang="ko-KR" altLang="en-US" sz="800" smtClean="0"/>
              <a:t>하는 등 일부 수작업 개입 필요</a:t>
            </a:r>
            <a:endParaRPr lang="en-US" altLang="ko-KR" sz="800" smtClean="0"/>
          </a:p>
        </p:txBody>
      </p:sp>
      <p:sp>
        <p:nvSpPr>
          <p:cNvPr id="24" name="직사각형 23"/>
          <p:cNvSpPr/>
          <p:nvPr/>
        </p:nvSpPr>
        <p:spPr>
          <a:xfrm>
            <a:off x="438240" y="3265885"/>
            <a:ext cx="494783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IaaS VM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마이그레이션 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(Lift and Shift)</a:t>
            </a:r>
            <a:endParaRPr lang="ko-KR" altLang="en-US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변경을 최소화하거나 전혀 변경하지 않고 클라우드 환경으로 가장 빠르게 이동할 수 있는 옵션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고가용성</a:t>
            </a:r>
            <a:r>
              <a:rPr lang="en-US" altLang="ko-KR" sz="800" smtClean="0"/>
              <a:t>, </a:t>
            </a:r>
            <a:r>
              <a:rPr lang="ko-KR" altLang="en-US" sz="800" smtClean="0"/>
              <a:t>재해복구</a:t>
            </a:r>
            <a:r>
              <a:rPr lang="en-US" altLang="ko-KR" sz="800" smtClean="0"/>
              <a:t>, </a:t>
            </a:r>
            <a:r>
              <a:rPr lang="ko-KR" altLang="en-US" sz="800" smtClean="0"/>
              <a:t>패치적용 등 아키텍처 및 </a:t>
            </a:r>
            <a:r>
              <a:rPr lang="en-US" altLang="ko-KR" sz="800" smtClean="0"/>
              <a:t>Lifecycle </a:t>
            </a:r>
            <a:r>
              <a:rPr lang="ko-KR" altLang="en-US" sz="800" smtClean="0"/>
              <a:t>유지관리에 소모되는 투자비용 고려해야 함</a:t>
            </a:r>
            <a:endParaRPr lang="en-US" altLang="ko-KR" sz="80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6546215" y="1134162"/>
            <a:ext cx="5309235" cy="2080687"/>
            <a:chOff x="6546215" y="1134162"/>
            <a:chExt cx="5309235" cy="2080687"/>
          </a:xfrm>
        </p:grpSpPr>
        <p:grpSp>
          <p:nvGrpSpPr>
            <p:cNvPr id="27" name="그룹 26"/>
            <p:cNvGrpSpPr/>
            <p:nvPr/>
          </p:nvGrpSpPr>
          <p:grpSpPr>
            <a:xfrm>
              <a:off x="6546215" y="1134162"/>
              <a:ext cx="5309235" cy="2080687"/>
              <a:chOff x="6476365" y="1134162"/>
              <a:chExt cx="5309235" cy="2080687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9065" y="1134162"/>
                <a:ext cx="5150485" cy="2080687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9474200" y="1898650"/>
                <a:ext cx="673100" cy="129251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10222865" y="1898650"/>
                <a:ext cx="673100" cy="129251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6476365" y="1900066"/>
                <a:ext cx="673100" cy="1292514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0712449" y="1235909"/>
                <a:ext cx="316865" cy="124725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0997564" y="1192399"/>
                <a:ext cx="788036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600" b="1" smtClean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TCL </a:t>
                </a:r>
                <a:r>
                  <a:rPr lang="ko-KR" altLang="en-US" sz="600" b="1" smtClean="0">
                    <a:solidFill>
                      <a:srgbClr val="000000"/>
                    </a:solidFill>
                    <a:latin typeface="맑은 고딕" panose="020B0503020000020004" pitchFamily="50" charset="-127"/>
                  </a:rPr>
                  <a:t>스터디 대상</a:t>
                </a:r>
                <a:endParaRPr lang="en-US" altLang="ko-KR" sz="600" b="1" smtClean="0"/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8039345" y="1917648"/>
              <a:ext cx="673100" cy="129251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1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211648" y="4792536"/>
            <a:ext cx="554145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RHCS (RedHat Cluster Service)</a:t>
            </a:r>
            <a:endParaRPr lang="en-US" altLang="ko-KR" sz="800" b="1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노드의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FenceAgent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vCenter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와의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H/B Check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통해 각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노드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Alive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상태 체크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클러스터 리소스로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LVM, IP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등 물리적 리소스 포함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DB/AP/MW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등을 가짐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98303" y="3616941"/>
            <a:ext cx="3409323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Private Cloud</a:t>
            </a:r>
            <a:endParaRPr lang="en-US" altLang="ko-KR" sz="800" b="1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DELL/EMC VxlBock 100 Series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H/W</a:t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플랫폼 기반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VMware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가상화 환경 구성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ESXi Host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서버를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Blade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형태로 관리하며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Fabric Interconnector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하이브리드 스위치를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통해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LAN, SAN I/O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분산처리 수행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98303" y="1115676"/>
            <a:ext cx="5621200" cy="2345981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52557" y="1812882"/>
            <a:ext cx="1773974" cy="334512"/>
          </a:xfrm>
          <a:prstGeom prst="ellipse">
            <a:avLst/>
          </a:prstGeom>
          <a:noFill/>
          <a:ln w="50800" cmpd="dbl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VMHA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56" y="1854863"/>
            <a:ext cx="429212" cy="62772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87" y="1866188"/>
            <a:ext cx="429212" cy="627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303" y="143219"/>
            <a:ext cx="397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05.02. OnPremise </a:t>
            </a:r>
            <a:r>
              <a:rPr lang="ko-KR" altLang="en-US" b="1" smtClean="0"/>
              <a:t>이관전략 </a:t>
            </a:r>
            <a:r>
              <a:rPr lang="en-US" altLang="ko-KR" b="1" smtClean="0"/>
              <a:t>– IaaS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344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Azure VM </a:t>
            </a:r>
            <a:r>
              <a:rPr lang="ko-KR" altLang="en-US" sz="1200" b="1" u="sng" smtClean="0"/>
              <a:t>아키텍처</a:t>
            </a:r>
            <a:endParaRPr lang="ko-KR" altLang="en-US" sz="1200" b="1" u="sng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51" y="1356530"/>
            <a:ext cx="2646969" cy="2091481"/>
          </a:xfrm>
          <a:prstGeom prst="rect">
            <a:avLst/>
          </a:prstGeom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6360808" y="3584480"/>
            <a:ext cx="5208892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VM 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아키텍처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blob storage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업로드된 이미지나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VHD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통해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프로비전 가능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 storage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저장되는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Managed Disk</a:t>
            </a:r>
            <a:r>
              <a:rPr lang="en-US" altLang="ko-KR" sz="800" baseline="30000" smtClean="0">
                <a:solidFill>
                  <a:srgbClr val="000000"/>
                </a:solidFill>
                <a:latin typeface="맑은 고딕" panose="020B0503020000020004" pitchFamily="50" charset="-127"/>
              </a:rPr>
              <a:t>1)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통해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OS Volume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 생성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관리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blob storage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비용은 프로비전된 디스크 용량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IOPS,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처리량 고려하여 산정됨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외부 인터넷과의 통신을 위해 </a:t>
            </a:r>
            <a:r>
              <a:rPr lang="en-US" altLang="ko-KR" sz="800" smtClean="0"/>
              <a:t>Public IP </a:t>
            </a:r>
            <a:r>
              <a:rPr lang="ko-KR" altLang="en-US" sz="800" smtClean="0"/>
              <a:t>필요</a:t>
            </a:r>
            <a:r>
              <a:rPr lang="en-US" altLang="ko-KR" sz="800" smtClean="0"/>
              <a:t>(</a:t>
            </a:r>
            <a:r>
              <a:rPr lang="ko-KR" altLang="en-US" sz="800" smtClean="0"/>
              <a:t>기븐값 </a:t>
            </a:r>
            <a:r>
              <a:rPr lang="en-US" altLang="ko-KR" sz="800" smtClean="0"/>
              <a:t>dynamic), Static </a:t>
            </a:r>
            <a:r>
              <a:rPr lang="ko-KR" altLang="en-US" sz="800" smtClean="0"/>
              <a:t>할당 가능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모든 </a:t>
            </a:r>
            <a:r>
              <a:rPr lang="en-US" altLang="ko-KR" sz="800" smtClean="0"/>
              <a:t>VM</a:t>
            </a:r>
            <a:r>
              <a:rPr lang="ko-KR" altLang="en-US" sz="800" smtClean="0"/>
              <a:t>은 </a:t>
            </a:r>
            <a:r>
              <a:rPr lang="en-US" altLang="ko-KR" sz="800" smtClean="0"/>
              <a:t>Virtual Network</a:t>
            </a:r>
            <a:r>
              <a:rPr lang="ko-KR" altLang="en-US" sz="800" smtClean="0"/>
              <a:t>에 배포되며 하위 여러 서브넷에 소속될 수 있음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</a:t>
            </a:r>
            <a:r>
              <a:rPr lang="ko-KR" altLang="en-US" sz="800" smtClean="0"/>
              <a:t>자동화 백업 서비스를 활용하여 </a:t>
            </a:r>
            <a:r>
              <a:rPr lang="en-US" altLang="ko-KR" sz="800" smtClean="0"/>
              <a:t>VM</a:t>
            </a:r>
            <a:r>
              <a:rPr lang="ko-KR" altLang="en-US" sz="800" smtClean="0"/>
              <a:t>을 다른 </a:t>
            </a:r>
            <a:r>
              <a:rPr lang="en-US" altLang="ko-KR" sz="800" smtClean="0"/>
              <a:t>AZ </a:t>
            </a:r>
            <a:r>
              <a:rPr lang="ko-KR" altLang="en-US" sz="800" smtClean="0"/>
              <a:t>에</a:t>
            </a:r>
            <a:r>
              <a:rPr lang="en-US" altLang="ko-KR" sz="800" smtClean="0"/>
              <a:t> </a:t>
            </a:r>
            <a:r>
              <a:rPr lang="ko-KR" altLang="en-US" sz="800" smtClean="0"/>
              <a:t>중복 저장가능</a:t>
            </a:r>
            <a:endParaRPr lang="en-US" altLang="ko-KR" sz="800" smtClean="0"/>
          </a:p>
        </p:txBody>
      </p:sp>
      <p:sp>
        <p:nvSpPr>
          <p:cNvPr id="16" name="직사각형 15"/>
          <p:cNvSpPr/>
          <p:nvPr/>
        </p:nvSpPr>
        <p:spPr>
          <a:xfrm>
            <a:off x="93709" y="6494809"/>
            <a:ext cx="1184683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smtClean="0"/>
              <a:t>1) Managed Disk : Azure Cloud </a:t>
            </a:r>
            <a:r>
              <a:rPr lang="ko-KR" altLang="en-US" sz="700" smtClean="0"/>
              <a:t>를 통해 스토리지 관리계정</a:t>
            </a:r>
            <a:r>
              <a:rPr lang="en-US" altLang="ko-KR" sz="700" smtClean="0"/>
              <a:t>, </a:t>
            </a:r>
            <a:r>
              <a:rPr lang="ko-KR" altLang="en-US" sz="700" smtClean="0"/>
              <a:t>암호화</a:t>
            </a:r>
            <a:r>
              <a:rPr lang="en-US" altLang="ko-KR" sz="700" smtClean="0"/>
              <a:t>, SPoF </a:t>
            </a:r>
            <a:r>
              <a:rPr lang="ko-KR" altLang="en-US" sz="700" smtClean="0"/>
              <a:t>가용성 지원</a:t>
            </a:r>
            <a:r>
              <a:rPr lang="en-US" altLang="ko-KR" sz="700"/>
              <a:t> </a:t>
            </a:r>
            <a:r>
              <a:rPr lang="ko-KR" altLang="en-US" sz="700" smtClean="0"/>
              <a:t>등이 자동으로 프로비저닝 지원되어 관리자가 </a:t>
            </a:r>
            <a:r>
              <a:rPr lang="en-US" altLang="ko-KR" sz="700" smtClean="0"/>
              <a:t>Disk </a:t>
            </a:r>
            <a:r>
              <a:rPr lang="ko-KR" altLang="en-US" sz="700" smtClean="0"/>
              <a:t>의 이러한 관리요소를 따로 관리할 필요 없는 디스크 유형</a:t>
            </a:r>
            <a:r>
              <a:rPr lang="en-US" altLang="ko-KR" sz="700"/>
              <a:t> </a:t>
            </a:r>
            <a:endParaRPr lang="en-US" altLang="ko-KR" sz="70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7155" y="2445895"/>
            <a:ext cx="312517" cy="312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1050" b="1" smtClean="0"/>
              <a:t>VM</a:t>
            </a:r>
            <a:endParaRPr lang="ko-KR" altLang="en-US" sz="1050" b="1"/>
          </a:p>
        </p:txBody>
      </p:sp>
      <p:sp>
        <p:nvSpPr>
          <p:cNvPr id="18" name="직사각형 17"/>
          <p:cNvSpPr/>
          <p:nvPr/>
        </p:nvSpPr>
        <p:spPr>
          <a:xfrm>
            <a:off x="1676553" y="2443241"/>
            <a:ext cx="312517" cy="312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1050" b="1" smtClean="0"/>
              <a:t>VM</a:t>
            </a:r>
            <a:endParaRPr lang="ko-KR" altLang="en-US" sz="1050" b="1"/>
          </a:p>
        </p:txBody>
      </p:sp>
      <p:cxnSp>
        <p:nvCxnSpPr>
          <p:cNvPr id="19" name="직선 연결선 18"/>
          <p:cNvCxnSpPr>
            <a:stCxn id="17" idx="3"/>
            <a:endCxn id="18" idx="1"/>
          </p:cNvCxnSpPr>
          <p:nvPr/>
        </p:nvCxnSpPr>
        <p:spPr>
          <a:xfrm flipV="1">
            <a:off x="909672" y="2599500"/>
            <a:ext cx="766881" cy="2654"/>
          </a:xfrm>
          <a:prstGeom prst="line">
            <a:avLst/>
          </a:prstGeom>
          <a:ln w="47625" cmpd="dbl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40912" y="2409306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smtClean="0">
                <a:solidFill>
                  <a:srgbClr val="FF0000"/>
                </a:solidFill>
              </a:rPr>
              <a:t>RHCS</a:t>
            </a:r>
            <a:endParaRPr lang="ko-KR" altLang="en-US" sz="700" b="1">
              <a:solidFill>
                <a:srgbClr val="FF0000"/>
              </a:solidFill>
            </a:endParaRPr>
          </a:p>
        </p:txBody>
      </p:sp>
      <p:sp>
        <p:nvSpPr>
          <p:cNvPr id="21" name="원통 20"/>
          <p:cNvSpPr/>
          <p:nvPr/>
        </p:nvSpPr>
        <p:spPr>
          <a:xfrm>
            <a:off x="574069" y="2253835"/>
            <a:ext cx="381994" cy="295212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mtClean="0"/>
              <a:t>DB2</a:t>
            </a:r>
            <a:endParaRPr lang="ko-KR" altLang="en-US" sz="1000"/>
          </a:p>
        </p:txBody>
      </p:sp>
      <p:sp>
        <p:nvSpPr>
          <p:cNvPr id="22" name="원통 21"/>
          <p:cNvSpPr/>
          <p:nvPr/>
        </p:nvSpPr>
        <p:spPr>
          <a:xfrm>
            <a:off x="1644538" y="2253835"/>
            <a:ext cx="381994" cy="295212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mtClean="0"/>
              <a:t>DB2</a:t>
            </a:r>
            <a:endParaRPr lang="ko-KR" altLang="en-US" sz="1000"/>
          </a:p>
        </p:txBody>
      </p:sp>
      <p:sp>
        <p:nvSpPr>
          <p:cNvPr id="23" name="직사각형 22"/>
          <p:cNvSpPr/>
          <p:nvPr/>
        </p:nvSpPr>
        <p:spPr>
          <a:xfrm>
            <a:off x="201461" y="2492939"/>
            <a:ext cx="45236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/>
              <a:t>RHEL#1</a:t>
            </a:r>
            <a:endParaRPr lang="en-US" altLang="ko-KR" sz="600"/>
          </a:p>
        </p:txBody>
      </p:sp>
      <p:sp>
        <p:nvSpPr>
          <p:cNvPr id="24" name="직사각형 23"/>
          <p:cNvSpPr/>
          <p:nvPr/>
        </p:nvSpPr>
        <p:spPr>
          <a:xfrm>
            <a:off x="215885" y="2611834"/>
            <a:ext cx="44595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/>
              <a:t>(Active)</a:t>
            </a:r>
            <a:endParaRPr lang="en-US" altLang="ko-KR" sz="600"/>
          </a:p>
        </p:txBody>
      </p:sp>
      <p:sp>
        <p:nvSpPr>
          <p:cNvPr id="25" name="직사각형 24"/>
          <p:cNvSpPr/>
          <p:nvPr/>
        </p:nvSpPr>
        <p:spPr>
          <a:xfrm>
            <a:off x="1958049" y="2613039"/>
            <a:ext cx="4812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/>
              <a:t>(Passive)</a:t>
            </a:r>
            <a:endParaRPr lang="en-US" altLang="ko-KR" sz="600"/>
          </a:p>
        </p:txBody>
      </p:sp>
      <p:sp>
        <p:nvSpPr>
          <p:cNvPr id="26" name="원통 25"/>
          <p:cNvSpPr/>
          <p:nvPr/>
        </p:nvSpPr>
        <p:spPr>
          <a:xfrm>
            <a:off x="908429" y="3072699"/>
            <a:ext cx="725462" cy="299113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mtClean="0"/>
              <a:t>Datafiles</a:t>
            </a:r>
            <a:endParaRPr lang="ko-KR" altLang="en-US" sz="1000"/>
          </a:p>
        </p:txBody>
      </p:sp>
      <p:cxnSp>
        <p:nvCxnSpPr>
          <p:cNvPr id="4" name="직선 연결선 3"/>
          <p:cNvCxnSpPr>
            <a:stCxn id="17" idx="2"/>
            <a:endCxn id="26" idx="1"/>
          </p:cNvCxnSpPr>
          <p:nvPr/>
        </p:nvCxnSpPr>
        <p:spPr>
          <a:xfrm>
            <a:off x="753414" y="2758412"/>
            <a:ext cx="517746" cy="314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8" idx="2"/>
            <a:endCxn id="26" idx="1"/>
          </p:cNvCxnSpPr>
          <p:nvPr/>
        </p:nvCxnSpPr>
        <p:spPr>
          <a:xfrm flipH="1">
            <a:off x="1271160" y="2755758"/>
            <a:ext cx="561652" cy="3169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1511174" y="1440194"/>
            <a:ext cx="614832" cy="2232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mtClean="0"/>
              <a:t>vCenter</a:t>
            </a:r>
            <a:endParaRPr lang="ko-KR" altLang="en-US" sz="900"/>
          </a:p>
        </p:txBody>
      </p:sp>
      <p:cxnSp>
        <p:nvCxnSpPr>
          <p:cNvPr id="40" name="직선 연결선 39"/>
          <p:cNvCxnSpPr>
            <a:stCxn id="21" idx="3"/>
            <a:endCxn id="32" idx="2"/>
          </p:cNvCxnSpPr>
          <p:nvPr/>
        </p:nvCxnSpPr>
        <p:spPr>
          <a:xfrm flipV="1">
            <a:off x="765066" y="1663460"/>
            <a:ext cx="1053524" cy="885587"/>
          </a:xfrm>
          <a:prstGeom prst="line">
            <a:avLst/>
          </a:prstGeom>
          <a:ln>
            <a:solidFill>
              <a:srgbClr val="C00000"/>
            </a:solidFill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22" idx="3"/>
            <a:endCxn id="32" idx="2"/>
          </p:cNvCxnSpPr>
          <p:nvPr/>
        </p:nvCxnSpPr>
        <p:spPr>
          <a:xfrm flipH="1" flipV="1">
            <a:off x="1818590" y="1663460"/>
            <a:ext cx="16945" cy="885587"/>
          </a:xfrm>
          <a:prstGeom prst="line">
            <a:avLst/>
          </a:prstGeom>
          <a:ln>
            <a:solidFill>
              <a:srgbClr val="C00000"/>
            </a:solidFill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324403" y="1126372"/>
            <a:ext cx="6142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[RHCS]</a:t>
            </a:r>
            <a:endParaRPr lang="ko-KR" altLang="en-US" sz="1000"/>
          </a:p>
        </p:txBody>
      </p:sp>
      <p:sp>
        <p:nvSpPr>
          <p:cNvPr id="48" name="타원 47"/>
          <p:cNvSpPr/>
          <p:nvPr/>
        </p:nvSpPr>
        <p:spPr>
          <a:xfrm>
            <a:off x="906358" y="2862413"/>
            <a:ext cx="738180" cy="112979"/>
          </a:xfrm>
          <a:prstGeom prst="ellipse">
            <a:avLst/>
          </a:prstGeom>
          <a:noFill/>
          <a:ln w="25400" cmpd="dbl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PowerPath</a:t>
            </a:r>
            <a:endParaRPr lang="ko-KR" altLang="en-US" sz="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978789" y="2502141"/>
            <a:ext cx="45236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/>
              <a:t>RHEL#2</a:t>
            </a:r>
            <a:endParaRPr lang="en-US" altLang="ko-KR" sz="600"/>
          </a:p>
        </p:txBody>
      </p:sp>
      <p:sp>
        <p:nvSpPr>
          <p:cNvPr id="57" name="직사각형 56"/>
          <p:cNvSpPr/>
          <p:nvPr/>
        </p:nvSpPr>
        <p:spPr>
          <a:xfrm>
            <a:off x="1758325" y="1656368"/>
            <a:ext cx="5533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>
                <a:solidFill>
                  <a:srgbClr val="C00000"/>
                </a:solidFill>
              </a:rPr>
              <a:t>H/B Check</a:t>
            </a:r>
            <a:endParaRPr lang="en-US" altLang="ko-KR" sz="600">
              <a:solidFill>
                <a:srgbClr val="C00000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106770" y="1812882"/>
            <a:ext cx="1773974" cy="334512"/>
          </a:xfrm>
          <a:prstGeom prst="ellipse">
            <a:avLst/>
          </a:prstGeom>
          <a:noFill/>
          <a:ln w="50800" cmpd="dbl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VMHA</a:t>
            </a:r>
            <a:endParaRPr lang="ko-KR" altLang="en-US" sz="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69" y="1854863"/>
            <a:ext cx="429212" cy="62772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00" y="1866188"/>
            <a:ext cx="429212" cy="62772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3451368" y="2445895"/>
            <a:ext cx="312517" cy="312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1050" b="1" smtClean="0"/>
              <a:t>VM</a:t>
            </a:r>
            <a:endParaRPr lang="ko-KR" altLang="en-US" sz="1050" b="1"/>
          </a:p>
        </p:txBody>
      </p:sp>
      <p:sp>
        <p:nvSpPr>
          <p:cNvPr id="65" name="직사각형 64"/>
          <p:cNvSpPr/>
          <p:nvPr/>
        </p:nvSpPr>
        <p:spPr>
          <a:xfrm>
            <a:off x="4530766" y="2443241"/>
            <a:ext cx="312517" cy="312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1050" b="1" smtClean="0"/>
              <a:t>VM</a:t>
            </a:r>
            <a:endParaRPr lang="ko-KR" altLang="en-US" sz="1050" b="1"/>
          </a:p>
        </p:txBody>
      </p:sp>
      <p:cxnSp>
        <p:nvCxnSpPr>
          <p:cNvPr id="66" name="직선 연결선 65"/>
          <p:cNvCxnSpPr>
            <a:stCxn id="64" idx="3"/>
            <a:endCxn id="65" idx="1"/>
          </p:cNvCxnSpPr>
          <p:nvPr/>
        </p:nvCxnSpPr>
        <p:spPr>
          <a:xfrm flipV="1">
            <a:off x="3763885" y="2599500"/>
            <a:ext cx="766881" cy="2654"/>
          </a:xfrm>
          <a:prstGeom prst="line">
            <a:avLst/>
          </a:prstGeom>
          <a:ln w="47625" cmpd="dbl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895125" y="2409306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smtClean="0">
                <a:solidFill>
                  <a:srgbClr val="FF0000"/>
                </a:solidFill>
              </a:rPr>
              <a:t>RHCS</a:t>
            </a:r>
            <a:endParaRPr lang="ko-KR" altLang="en-US" sz="700" b="1">
              <a:solidFill>
                <a:srgbClr val="FF0000"/>
              </a:solidFill>
            </a:endParaRPr>
          </a:p>
        </p:txBody>
      </p:sp>
      <p:sp>
        <p:nvSpPr>
          <p:cNvPr id="68" name="원통 67"/>
          <p:cNvSpPr/>
          <p:nvPr/>
        </p:nvSpPr>
        <p:spPr>
          <a:xfrm>
            <a:off x="3428282" y="2253835"/>
            <a:ext cx="381994" cy="295212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mtClean="0"/>
              <a:t>DB2</a:t>
            </a:r>
            <a:endParaRPr lang="ko-KR" altLang="en-US" sz="1000"/>
          </a:p>
        </p:txBody>
      </p:sp>
      <p:sp>
        <p:nvSpPr>
          <p:cNvPr id="69" name="원통 68"/>
          <p:cNvSpPr/>
          <p:nvPr/>
        </p:nvSpPr>
        <p:spPr>
          <a:xfrm>
            <a:off x="4498751" y="2253835"/>
            <a:ext cx="381994" cy="295212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mtClean="0"/>
              <a:t>DB2</a:t>
            </a:r>
            <a:endParaRPr lang="ko-KR" altLang="en-US" sz="1000"/>
          </a:p>
        </p:txBody>
      </p:sp>
      <p:sp>
        <p:nvSpPr>
          <p:cNvPr id="70" name="직사각형 69"/>
          <p:cNvSpPr/>
          <p:nvPr/>
        </p:nvSpPr>
        <p:spPr>
          <a:xfrm>
            <a:off x="3055674" y="2492939"/>
            <a:ext cx="45236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/>
              <a:t>RHEL#1</a:t>
            </a:r>
            <a:endParaRPr lang="en-US" altLang="ko-KR" sz="600"/>
          </a:p>
        </p:txBody>
      </p:sp>
      <p:sp>
        <p:nvSpPr>
          <p:cNvPr id="71" name="직사각형 70"/>
          <p:cNvSpPr/>
          <p:nvPr/>
        </p:nvSpPr>
        <p:spPr>
          <a:xfrm>
            <a:off x="3070098" y="2611834"/>
            <a:ext cx="44595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/>
              <a:t>(Active)</a:t>
            </a:r>
            <a:endParaRPr lang="en-US" altLang="ko-KR" sz="600"/>
          </a:p>
        </p:txBody>
      </p:sp>
      <p:sp>
        <p:nvSpPr>
          <p:cNvPr id="72" name="직사각형 71"/>
          <p:cNvSpPr/>
          <p:nvPr/>
        </p:nvSpPr>
        <p:spPr>
          <a:xfrm>
            <a:off x="4812262" y="2613039"/>
            <a:ext cx="4812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/>
              <a:t>(Passive)</a:t>
            </a:r>
            <a:endParaRPr lang="en-US" altLang="ko-KR" sz="600"/>
          </a:p>
        </p:txBody>
      </p:sp>
      <p:sp>
        <p:nvSpPr>
          <p:cNvPr id="73" name="원통 72"/>
          <p:cNvSpPr/>
          <p:nvPr/>
        </p:nvSpPr>
        <p:spPr>
          <a:xfrm>
            <a:off x="3244895" y="3057397"/>
            <a:ext cx="725462" cy="299113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mtClean="0"/>
              <a:t>Datafiles</a:t>
            </a:r>
            <a:endParaRPr lang="ko-KR" altLang="en-US" sz="1000"/>
          </a:p>
        </p:txBody>
      </p:sp>
      <p:cxnSp>
        <p:nvCxnSpPr>
          <p:cNvPr id="74" name="직선 연결선 73"/>
          <p:cNvCxnSpPr>
            <a:stCxn id="64" idx="2"/>
            <a:endCxn id="73" idx="1"/>
          </p:cNvCxnSpPr>
          <p:nvPr/>
        </p:nvCxnSpPr>
        <p:spPr>
          <a:xfrm flipH="1">
            <a:off x="3607626" y="2758412"/>
            <a:ext cx="1" cy="298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모서리가 둥근 직사각형 75"/>
          <p:cNvSpPr/>
          <p:nvPr/>
        </p:nvSpPr>
        <p:spPr>
          <a:xfrm>
            <a:off x="4365387" y="1440194"/>
            <a:ext cx="614832" cy="2232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mtClean="0"/>
              <a:t>vCenter</a:t>
            </a:r>
            <a:endParaRPr lang="ko-KR" altLang="en-US" sz="900"/>
          </a:p>
        </p:txBody>
      </p:sp>
      <p:cxnSp>
        <p:nvCxnSpPr>
          <p:cNvPr id="77" name="직선 연결선 76"/>
          <p:cNvCxnSpPr>
            <a:stCxn id="68" idx="3"/>
            <a:endCxn id="76" idx="2"/>
          </p:cNvCxnSpPr>
          <p:nvPr/>
        </p:nvCxnSpPr>
        <p:spPr>
          <a:xfrm flipV="1">
            <a:off x="3619279" y="1663460"/>
            <a:ext cx="1053524" cy="885587"/>
          </a:xfrm>
          <a:prstGeom prst="line">
            <a:avLst/>
          </a:prstGeom>
          <a:ln>
            <a:solidFill>
              <a:srgbClr val="C00000"/>
            </a:solidFill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69" idx="3"/>
            <a:endCxn id="76" idx="2"/>
          </p:cNvCxnSpPr>
          <p:nvPr/>
        </p:nvCxnSpPr>
        <p:spPr>
          <a:xfrm flipH="1" flipV="1">
            <a:off x="4672803" y="1663460"/>
            <a:ext cx="16945" cy="885587"/>
          </a:xfrm>
          <a:prstGeom prst="line">
            <a:avLst/>
          </a:prstGeom>
          <a:ln>
            <a:solidFill>
              <a:srgbClr val="C00000"/>
            </a:solidFill>
            <a:headEnd type="stealth" w="sm" len="sm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3211061" y="2850630"/>
            <a:ext cx="738180" cy="112979"/>
          </a:xfrm>
          <a:prstGeom prst="ellipse">
            <a:avLst/>
          </a:prstGeom>
          <a:noFill/>
          <a:ln w="25400" cmpd="dbl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PowerPath</a:t>
            </a:r>
            <a:endParaRPr lang="ko-KR" altLang="en-US" sz="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833002" y="2502141"/>
            <a:ext cx="45236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/>
              <a:t>RHEL#2</a:t>
            </a:r>
            <a:endParaRPr lang="en-US" altLang="ko-KR" sz="600"/>
          </a:p>
        </p:txBody>
      </p:sp>
      <p:sp>
        <p:nvSpPr>
          <p:cNvPr id="81" name="직사각형 80"/>
          <p:cNvSpPr/>
          <p:nvPr/>
        </p:nvSpPr>
        <p:spPr>
          <a:xfrm>
            <a:off x="4612538" y="1656368"/>
            <a:ext cx="55335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>
                <a:solidFill>
                  <a:srgbClr val="C00000"/>
                </a:solidFill>
              </a:rPr>
              <a:t>H/B Check</a:t>
            </a:r>
            <a:endParaRPr lang="en-US" altLang="ko-KR" sz="600">
              <a:solidFill>
                <a:srgbClr val="C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927043" y="3138181"/>
            <a:ext cx="457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smtClean="0">
                <a:solidFill>
                  <a:srgbClr val="FF0000"/>
                </a:solidFill>
              </a:rPr>
              <a:t>HADR</a:t>
            </a:r>
            <a:endParaRPr lang="ko-KR" altLang="en-US" sz="700" b="1">
              <a:solidFill>
                <a:srgbClr val="FF0000"/>
              </a:solidFill>
            </a:endParaRPr>
          </a:p>
        </p:txBody>
      </p:sp>
      <p:sp>
        <p:nvSpPr>
          <p:cNvPr id="86" name="원통 85"/>
          <p:cNvSpPr/>
          <p:nvPr/>
        </p:nvSpPr>
        <p:spPr>
          <a:xfrm>
            <a:off x="4325075" y="3053766"/>
            <a:ext cx="725462" cy="299113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smtClean="0"/>
              <a:t>Datafiles</a:t>
            </a:r>
            <a:endParaRPr lang="ko-KR" altLang="en-US" sz="1000"/>
          </a:p>
        </p:txBody>
      </p:sp>
      <p:cxnSp>
        <p:nvCxnSpPr>
          <p:cNvPr id="87" name="직선 연결선 86"/>
          <p:cNvCxnSpPr>
            <a:stCxn id="65" idx="2"/>
            <a:endCxn id="86" idx="1"/>
          </p:cNvCxnSpPr>
          <p:nvPr/>
        </p:nvCxnSpPr>
        <p:spPr>
          <a:xfrm>
            <a:off x="4687025" y="2755758"/>
            <a:ext cx="781" cy="298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/>
          <p:cNvSpPr/>
          <p:nvPr/>
        </p:nvSpPr>
        <p:spPr>
          <a:xfrm>
            <a:off x="4295196" y="2852349"/>
            <a:ext cx="738180" cy="112979"/>
          </a:xfrm>
          <a:prstGeom prst="ellipse">
            <a:avLst/>
          </a:prstGeom>
          <a:noFill/>
          <a:ln w="25400" cmpd="dbl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PowerPath</a:t>
            </a:r>
            <a:endParaRPr lang="ko-KR" altLang="en-US" sz="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200906" y="1116068"/>
            <a:ext cx="11833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[RHCS &amp; HADR]</a:t>
            </a:r>
            <a:endParaRPr lang="ko-KR" altLang="en-US" sz="1000"/>
          </a:p>
        </p:txBody>
      </p:sp>
      <p:sp>
        <p:nvSpPr>
          <p:cNvPr id="92" name="오른쪽 화살표 91"/>
          <p:cNvSpPr/>
          <p:nvPr/>
        </p:nvSpPr>
        <p:spPr>
          <a:xfrm>
            <a:off x="3969577" y="2971152"/>
            <a:ext cx="468462" cy="228189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894" y="3559080"/>
            <a:ext cx="3190603" cy="1380205"/>
          </a:xfrm>
          <a:prstGeom prst="rect">
            <a:avLst/>
          </a:prstGeom>
        </p:spPr>
      </p:pic>
      <p:sp>
        <p:nvSpPr>
          <p:cNvPr id="110" name="구름 109"/>
          <p:cNvSpPr/>
          <p:nvPr/>
        </p:nvSpPr>
        <p:spPr>
          <a:xfrm>
            <a:off x="2280427" y="3280076"/>
            <a:ext cx="1001431" cy="4572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smtClean="0">
                <a:solidFill>
                  <a:schemeClr val="tx1"/>
                </a:solidFill>
              </a:rPr>
              <a:t>Private Cloud</a:t>
            </a:r>
          </a:p>
          <a:p>
            <a:pPr algn="ctr"/>
            <a:r>
              <a:rPr lang="en-US" altLang="ko-KR" sz="800" b="1" smtClean="0">
                <a:solidFill>
                  <a:schemeClr val="tx1"/>
                </a:solidFill>
              </a:rPr>
              <a:t>(VMware)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11648" y="5493285"/>
            <a:ext cx="554145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HADR</a:t>
            </a:r>
            <a:endParaRPr lang="en-US" altLang="ko-KR" sz="800" b="1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DB Layer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 트랜잭션 로그의 변경분을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DML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단위로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Disk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(Log shipping)</a:t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Passive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노드를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R/O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조회전용으로 활용할 수 있음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6" name="이등변 삼각형 115"/>
          <p:cNvSpPr/>
          <p:nvPr/>
        </p:nvSpPr>
        <p:spPr>
          <a:xfrm rot="5400000">
            <a:off x="4733925" y="3508966"/>
            <a:ext cx="2758440" cy="15621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6324213" y="1110310"/>
            <a:ext cx="8835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[Azure VM]</a:t>
            </a:r>
            <a:endParaRPr lang="ko-KR" altLang="en-US" sz="1000"/>
          </a:p>
        </p:txBody>
      </p:sp>
      <p:sp>
        <p:nvSpPr>
          <p:cNvPr id="119" name="타원 118"/>
          <p:cNvSpPr/>
          <p:nvPr/>
        </p:nvSpPr>
        <p:spPr>
          <a:xfrm>
            <a:off x="559163" y="2553949"/>
            <a:ext cx="109090" cy="109090"/>
          </a:xfrm>
          <a:prstGeom prst="ellipse">
            <a:avLst/>
          </a:prstGeom>
          <a:noFill/>
          <a:ln w="254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1655813" y="2537859"/>
            <a:ext cx="109090" cy="109090"/>
          </a:xfrm>
          <a:prstGeom prst="ellipse">
            <a:avLst/>
          </a:prstGeom>
          <a:noFill/>
          <a:ln w="254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3446780" y="2538437"/>
            <a:ext cx="109090" cy="109090"/>
          </a:xfrm>
          <a:prstGeom prst="ellipse">
            <a:avLst/>
          </a:prstGeom>
          <a:noFill/>
          <a:ln w="254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543430" y="2522347"/>
            <a:ext cx="109090" cy="109090"/>
          </a:xfrm>
          <a:prstGeom prst="ellipse">
            <a:avLst/>
          </a:prstGeom>
          <a:noFill/>
          <a:ln w="254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5179884" y="1169925"/>
            <a:ext cx="109090" cy="109090"/>
          </a:xfrm>
          <a:prstGeom prst="ellipse">
            <a:avLst/>
          </a:prstGeom>
          <a:noFill/>
          <a:ln w="25400" cmpd="dbl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5240910" y="1131484"/>
            <a:ext cx="59984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" smtClean="0"/>
              <a:t>FenceAgent</a:t>
            </a:r>
            <a:endParaRPr lang="en-US" altLang="ko-KR" sz="600"/>
          </a:p>
        </p:txBody>
      </p:sp>
      <p:sp>
        <p:nvSpPr>
          <p:cNvPr id="126" name="직사각형 125"/>
          <p:cNvSpPr/>
          <p:nvPr/>
        </p:nvSpPr>
        <p:spPr>
          <a:xfrm>
            <a:off x="9064058" y="1131484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[Availablity Set]</a:t>
            </a:r>
            <a:endParaRPr lang="ko-KR" altLang="en-US" sz="1000"/>
          </a:p>
        </p:txBody>
      </p:sp>
      <p:sp>
        <p:nvSpPr>
          <p:cNvPr id="128" name="직사각형 127"/>
          <p:cNvSpPr/>
          <p:nvPr/>
        </p:nvSpPr>
        <p:spPr>
          <a:xfrm>
            <a:off x="6352696" y="1110311"/>
            <a:ext cx="5621200" cy="23683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435" y="1349393"/>
            <a:ext cx="2767105" cy="2078090"/>
          </a:xfrm>
          <a:prstGeom prst="rect">
            <a:avLst/>
          </a:prstGeom>
        </p:spPr>
      </p:pic>
      <p:sp>
        <p:nvSpPr>
          <p:cNvPr id="130" name="직사각형 129"/>
          <p:cNvSpPr/>
          <p:nvPr/>
        </p:nvSpPr>
        <p:spPr>
          <a:xfrm>
            <a:off x="6360808" y="4855832"/>
            <a:ext cx="5852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Availability Set (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가용성집합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) &amp; Load Balancer (</a:t>
            </a:r>
            <a:r>
              <a:rPr lang="ko-KR" altLang="en-US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부하분산장치</a:t>
            </a:r>
            <a: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br>
              <a:rPr lang="en-US" altLang="ko-KR" sz="800" b="1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lang="en-US" altLang="ko-KR" sz="8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Azure VM </a:t>
            </a:r>
            <a:r>
              <a:rPr lang="ko-KR" altLang="en-US" sz="800" smtClean="0"/>
              <a:t>이중화가 되기 위해선 하나의 가용성 집합에 소속되어야 하고</a:t>
            </a:r>
            <a:r>
              <a:rPr lang="en-US" altLang="ko-KR" sz="800" smtClean="0"/>
              <a:t>, </a:t>
            </a:r>
            <a:br>
              <a:rPr lang="en-US" altLang="ko-KR" sz="800" smtClean="0"/>
            </a:br>
            <a:r>
              <a:rPr lang="en-US" altLang="ko-KR" sz="800" smtClean="0"/>
              <a:t>HADR </a:t>
            </a:r>
            <a:r>
              <a:rPr lang="ko-KR" altLang="en-US" sz="800" smtClean="0"/>
              <a:t>도 마찬가지로 같은 가용성 집합</a:t>
            </a:r>
            <a:r>
              <a:rPr lang="en-US" altLang="ko-KR" sz="800" smtClean="0"/>
              <a:t> </a:t>
            </a:r>
            <a:r>
              <a:rPr lang="ko-KR" altLang="en-US" sz="800" smtClean="0"/>
              <a:t>전제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HADR </a:t>
            </a:r>
            <a:r>
              <a:rPr lang="ko-KR" altLang="en-US" sz="800" smtClean="0"/>
              <a:t>구성시 각 </a:t>
            </a:r>
            <a:r>
              <a:rPr lang="en-US" altLang="ko-KR" sz="800" smtClean="0"/>
              <a:t>VM </a:t>
            </a:r>
            <a:r>
              <a:rPr lang="ko-KR" altLang="en-US" sz="800" smtClean="0"/>
              <a:t>은 모두 자체 저장소에 연결되고 노드 감시를 위해 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en-US" altLang="ko-KR" sz="800" smtClean="0"/>
              <a:t>Pacemaker </a:t>
            </a:r>
            <a:r>
              <a:rPr lang="ko-KR" altLang="en-US" sz="800" smtClean="0"/>
              <a:t>구성 필요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/>
              <a:t>클라이언트는 </a:t>
            </a:r>
            <a:r>
              <a:rPr lang="en-US" altLang="ko-KR" sz="800" smtClean="0"/>
              <a:t>Primary </a:t>
            </a:r>
            <a:r>
              <a:rPr lang="ko-KR" altLang="en-US" sz="800" smtClean="0"/>
              <a:t>노드</a:t>
            </a:r>
            <a:r>
              <a:rPr lang="en-US" altLang="ko-KR" sz="800" smtClean="0"/>
              <a:t>(R/W)</a:t>
            </a:r>
            <a:r>
              <a:rPr lang="ko-KR" altLang="en-US" sz="800" smtClean="0"/>
              <a:t>에 항상 연결되야 하므로 </a:t>
            </a:r>
            <a:r>
              <a:rPr lang="en-US" altLang="ko-KR" sz="800" smtClean="0"/>
              <a:t>Failover </a:t>
            </a:r>
            <a:r>
              <a:rPr lang="ko-KR" altLang="en-US" sz="800" smtClean="0"/>
              <a:t>시 </a:t>
            </a:r>
            <a:r>
              <a:rPr lang="en-US" altLang="ko-KR" sz="800" smtClean="0"/>
              <a:t/>
            </a:r>
            <a:br>
              <a:rPr lang="en-US" altLang="ko-KR" sz="800" smtClean="0"/>
            </a:br>
            <a:r>
              <a:rPr lang="ko-KR" altLang="en-US" sz="800" smtClean="0"/>
              <a:t>가상</a:t>
            </a:r>
            <a:r>
              <a:rPr lang="en-US" altLang="ko-KR" sz="800" smtClean="0"/>
              <a:t>IP </a:t>
            </a:r>
            <a:r>
              <a:rPr lang="ko-KR" altLang="en-US" sz="800" smtClean="0"/>
              <a:t>로의 이동을 위해 </a:t>
            </a:r>
            <a:r>
              <a:rPr lang="en-US" altLang="ko-KR" sz="800" smtClean="0"/>
              <a:t>Load Balancer </a:t>
            </a:r>
            <a:r>
              <a:rPr lang="ko-KR" altLang="en-US" sz="800" smtClean="0"/>
              <a:t>구성 필요</a:t>
            </a:r>
            <a:endParaRPr lang="en-US" altLang="ko-KR" sz="80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/>
              <a:t>Load Balancer </a:t>
            </a:r>
            <a:r>
              <a:rPr lang="ko-KR" altLang="en-US" sz="800" smtClean="0"/>
              <a:t>를 통해 </a:t>
            </a:r>
            <a:r>
              <a:rPr lang="en-US" altLang="ko-KR" sz="800" smtClean="0"/>
              <a:t>front-end IP</a:t>
            </a:r>
            <a:r>
              <a:rPr lang="ko-KR" altLang="en-US" sz="800" smtClean="0"/>
              <a:t>로서 </a:t>
            </a:r>
            <a:r>
              <a:rPr lang="en-US" altLang="ko-KR" sz="800" smtClean="0"/>
              <a:t>Virtual IP</a:t>
            </a:r>
            <a:r>
              <a:rPr lang="ko-KR" altLang="en-US" sz="800" smtClean="0"/>
              <a:t>로 구성하고 </a:t>
            </a:r>
            <a:r>
              <a:rPr lang="en-US" altLang="ko-KR" sz="800" smtClean="0"/>
              <a:t>VM Private</a:t>
            </a:r>
            <a:br>
              <a:rPr lang="en-US" altLang="ko-KR" sz="800" smtClean="0"/>
            </a:br>
            <a:r>
              <a:rPr lang="en-US" altLang="ko-KR" sz="800" smtClean="0"/>
              <a:t>IP</a:t>
            </a:r>
            <a:r>
              <a:rPr lang="ko-KR" altLang="en-US" sz="800" smtClean="0"/>
              <a:t>가 </a:t>
            </a:r>
            <a:r>
              <a:rPr lang="en-US" altLang="ko-KR" sz="800" smtClean="0"/>
              <a:t>Real IP </a:t>
            </a:r>
            <a:r>
              <a:rPr lang="ko-KR" altLang="en-US" sz="800" smtClean="0"/>
              <a:t>로서 할당됨</a:t>
            </a:r>
            <a:endParaRPr lang="en-US" altLang="ko-KR" sz="800" smtClean="0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4149" y="4600763"/>
            <a:ext cx="1844347" cy="893890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4150" y="5587840"/>
            <a:ext cx="1844347" cy="7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73141" y="149624"/>
            <a:ext cx="6019800" cy="38437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/>
          </a:p>
        </p:txBody>
      </p:sp>
      <p:sp>
        <p:nvSpPr>
          <p:cNvPr id="6" name="TextBox 5"/>
          <p:cNvSpPr txBox="1"/>
          <p:nvPr/>
        </p:nvSpPr>
        <p:spPr>
          <a:xfrm>
            <a:off x="198303" y="143219"/>
            <a:ext cx="397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05.03. OnPremise </a:t>
            </a:r>
            <a:r>
              <a:rPr lang="ko-KR" altLang="en-US" b="1"/>
              <a:t>이관전략 </a:t>
            </a:r>
            <a:r>
              <a:rPr lang="en-US" altLang="ko-KR" b="1"/>
              <a:t>– </a:t>
            </a:r>
            <a:r>
              <a:rPr lang="en-US" altLang="ko-KR" b="1" smtClean="0"/>
              <a:t>PaaS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263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Azure SQL MI </a:t>
            </a:r>
            <a:r>
              <a:rPr lang="ko-KR" altLang="en-US" sz="1200" b="1" u="sng" smtClean="0"/>
              <a:t>아키텍처</a:t>
            </a:r>
            <a:endParaRPr lang="en-US" altLang="ko-KR" sz="700"/>
          </a:p>
        </p:txBody>
      </p:sp>
      <p:sp>
        <p:nvSpPr>
          <p:cNvPr id="5" name="직사각형 4"/>
          <p:cNvSpPr/>
          <p:nvPr/>
        </p:nvSpPr>
        <p:spPr>
          <a:xfrm>
            <a:off x="6012180" y="156181"/>
            <a:ext cx="60807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i="1"/>
              <a:t>- DB2</a:t>
            </a:r>
            <a:r>
              <a:rPr lang="ko-KR" altLang="en-US" sz="800" i="1"/>
              <a:t>는 </a:t>
            </a:r>
            <a:r>
              <a:rPr lang="en-US" altLang="ko-KR" sz="800" i="1"/>
              <a:t>Azure </a:t>
            </a:r>
            <a:r>
              <a:rPr lang="ko-KR" altLang="en-US" sz="800" i="1"/>
              <a:t>에서 지원하지 않는 제품으로 </a:t>
            </a:r>
            <a:r>
              <a:rPr lang="en-US" altLang="ko-KR" sz="800" i="1"/>
              <a:t>IaaS </a:t>
            </a:r>
            <a:r>
              <a:rPr lang="ko-KR" altLang="en-US" sz="800" i="1"/>
              <a:t>로만 유지 </a:t>
            </a:r>
            <a:r>
              <a:rPr lang="ko-KR" altLang="en-US" sz="800" i="1" smtClean="0"/>
              <a:t>가능</a:t>
            </a:r>
            <a:r>
              <a:rPr lang="en-US" altLang="ko-KR" sz="800" i="1" smtClean="0"/>
              <a:t>, </a:t>
            </a:r>
            <a:r>
              <a:rPr lang="ko-KR" altLang="en-US" sz="800" i="1" smtClean="0"/>
              <a:t>본 장에서는 </a:t>
            </a:r>
            <a:r>
              <a:rPr lang="en-US" altLang="ko-KR" sz="800" i="1" smtClean="0"/>
              <a:t>PaaS </a:t>
            </a:r>
            <a:r>
              <a:rPr lang="ko-KR" altLang="en-US" sz="800" i="1" smtClean="0"/>
              <a:t>서비스</a:t>
            </a:r>
            <a:r>
              <a:rPr lang="en-US" altLang="ko-KR" sz="800" i="1" smtClean="0"/>
              <a:t>, Azure SQL MI </a:t>
            </a:r>
            <a:r>
              <a:rPr lang="ko-KR" altLang="en-US" sz="800" i="1" smtClean="0"/>
              <a:t>아키텍처 소개함</a:t>
            </a:r>
            <a:endParaRPr lang="ko-KR" altLang="en-US" sz="800" i="1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2" y="1109387"/>
            <a:ext cx="3317704" cy="222271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358591" y="1173974"/>
            <a:ext cx="290885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SQL MI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기본 아키텍처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SQL MI</a:t>
            </a:r>
            <a:r>
              <a:rPr lang="ko-KR" altLang="en-US" sz="700" smtClean="0"/>
              <a:t>는 </a:t>
            </a:r>
            <a:r>
              <a:rPr lang="en-US" altLang="ko-KR" sz="700" smtClean="0"/>
              <a:t>VNet </a:t>
            </a:r>
            <a:r>
              <a:rPr lang="ko-KR" altLang="en-US" sz="700" smtClean="0"/>
              <a:t>및 </a:t>
            </a:r>
            <a:r>
              <a:rPr lang="en-US" altLang="ko-KR" sz="700" smtClean="0"/>
              <a:t>MI </a:t>
            </a:r>
            <a:r>
              <a:rPr lang="ko-KR" altLang="en-US" sz="700" smtClean="0"/>
              <a:t>전용으로 생성된 서브넷 아래 배치됨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PaaS </a:t>
            </a:r>
            <a:r>
              <a:rPr lang="ko-KR" altLang="en-US" sz="700" smtClean="0"/>
              <a:t>아키텍처이므로 </a:t>
            </a:r>
            <a:r>
              <a:rPr lang="en-US" altLang="ko-KR" sz="700" smtClean="0"/>
              <a:t>RDP </a:t>
            </a:r>
            <a:r>
              <a:rPr lang="ko-KR" altLang="en-US" sz="700" smtClean="0"/>
              <a:t>통해 </a:t>
            </a:r>
            <a:r>
              <a:rPr lang="en-US" altLang="ko-KR" sz="700" smtClean="0"/>
              <a:t>SQL MI </a:t>
            </a:r>
            <a:r>
              <a:rPr lang="ko-KR" altLang="en-US" sz="700" smtClean="0"/>
              <a:t>설치된 </a:t>
            </a:r>
            <a:r>
              <a:rPr lang="en-US" altLang="ko-KR" sz="700" smtClean="0"/>
              <a:t>VM </a:t>
            </a:r>
            <a:r>
              <a:rPr lang="ko-KR" altLang="en-US" sz="700" smtClean="0"/>
              <a:t>접속안됨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모든 통신은 </a:t>
            </a:r>
            <a:r>
              <a:rPr lang="en-US" altLang="ko-KR" sz="700" smtClean="0"/>
              <a:t>TLS </a:t>
            </a:r>
            <a:r>
              <a:rPr lang="ko-KR" altLang="en-US" sz="700" smtClean="0"/>
              <a:t>인증서를 사용하여 암호화되고 서명됨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Azure </a:t>
            </a:r>
            <a:r>
              <a:rPr lang="ko-KR" altLang="en-US" sz="700" smtClean="0"/>
              <a:t>가 관리하는 자동화 </a:t>
            </a:r>
            <a:r>
              <a:rPr lang="en-US" altLang="ko-KR" sz="700" smtClean="0"/>
              <a:t>Agent</a:t>
            </a:r>
            <a:r>
              <a:rPr lang="ko-KR" altLang="en-US" sz="700" smtClean="0"/>
              <a:t>를 통해 관리</a:t>
            </a:r>
            <a:r>
              <a:rPr lang="en-US" altLang="ko-KR" sz="700" smtClean="0"/>
              <a:t>, </a:t>
            </a:r>
            <a:r>
              <a:rPr lang="ko-KR" altLang="en-US" sz="700" smtClean="0"/>
              <a:t>배포</a:t>
            </a:r>
            <a:r>
              <a:rPr lang="en-US" altLang="ko-KR" sz="700" smtClean="0"/>
              <a:t>, </a:t>
            </a:r>
            <a:r>
              <a:rPr lang="ko-KR" altLang="en-US" sz="700" smtClean="0"/>
              <a:t>유지관리됨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BackEnd</a:t>
            </a:r>
            <a:r>
              <a:rPr lang="ko-KR" altLang="en-US" sz="700" smtClean="0"/>
              <a:t>에는 </a:t>
            </a:r>
            <a:r>
              <a:rPr lang="en-US" altLang="ko-KR" sz="700" smtClean="0"/>
              <a:t>SQL MI </a:t>
            </a:r>
            <a:r>
              <a:rPr lang="ko-KR" altLang="en-US" sz="700" smtClean="0"/>
              <a:t>가 구동되는 </a:t>
            </a:r>
            <a:r>
              <a:rPr lang="en-US" altLang="ko-KR" sz="700" smtClean="0"/>
              <a:t>VM, blob </a:t>
            </a:r>
            <a:r>
              <a:rPr lang="ko-KR" altLang="en-US" sz="700" smtClean="0"/>
              <a:t>스토리지가 존재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하지만 </a:t>
            </a:r>
            <a:r>
              <a:rPr lang="en-US" altLang="ko-KR" sz="700" smtClean="0"/>
              <a:t>PaaS</a:t>
            </a:r>
            <a:r>
              <a:rPr lang="ko-KR" altLang="en-US" sz="700"/>
              <a:t> </a:t>
            </a:r>
            <a:r>
              <a:rPr lang="ko-KR" altLang="en-US" sz="700" smtClean="0"/>
              <a:t>서비스에서는 사용자 투명하게 관리됨</a:t>
            </a:r>
            <a:endParaRPr lang="en-US" altLang="ko-KR" sz="700" smtClean="0"/>
          </a:p>
        </p:txBody>
      </p:sp>
      <p:sp>
        <p:nvSpPr>
          <p:cNvPr id="18" name="직사각형 17"/>
          <p:cNvSpPr/>
          <p:nvPr/>
        </p:nvSpPr>
        <p:spPr>
          <a:xfrm>
            <a:off x="3374854" y="3893789"/>
            <a:ext cx="2908859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Security Isolation</a:t>
            </a: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Azure Platform </a:t>
            </a:r>
            <a:r>
              <a:rPr lang="ko-KR" altLang="en-US" sz="700" smtClean="0"/>
              <a:t>내 다른 </a:t>
            </a:r>
            <a:r>
              <a:rPr lang="en-US" altLang="ko-KR" sz="700" smtClean="0"/>
              <a:t>tenant </a:t>
            </a:r>
            <a:r>
              <a:rPr lang="ko-KR" altLang="en-US" sz="700" smtClean="0"/>
              <a:t>로부터 격리됨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Azure Express Route </a:t>
            </a:r>
            <a:r>
              <a:rPr lang="ko-KR" altLang="en-US" sz="700" smtClean="0"/>
              <a:t>또는 </a:t>
            </a:r>
            <a:r>
              <a:rPr lang="en-US" altLang="ko-KR" sz="700" smtClean="0"/>
              <a:t>VPN G/W </a:t>
            </a:r>
            <a:r>
              <a:rPr lang="ko-KR" altLang="en-US" sz="700" smtClean="0"/>
              <a:t>를 통해 </a:t>
            </a:r>
            <a:r>
              <a:rPr lang="en-US" altLang="ko-KR" sz="700" smtClean="0"/>
              <a:t>OnPremise</a:t>
            </a:r>
            <a:r>
              <a:rPr lang="ko-KR" altLang="en-US" sz="700" smtClean="0"/>
              <a:t>에 대한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네이티브 가상 네트웍 구현 및 연결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SQL Endpoint</a:t>
            </a:r>
            <a:r>
              <a:rPr lang="ko-KR" altLang="en-US" sz="700" smtClean="0"/>
              <a:t>는 </a:t>
            </a:r>
            <a:r>
              <a:rPr lang="en-US" altLang="ko-KR" sz="700" smtClean="0"/>
              <a:t>Private IP</a:t>
            </a:r>
            <a:r>
              <a:rPr lang="ko-KR" altLang="en-US" sz="700" smtClean="0"/>
              <a:t>만 소유하므로 외부에서 직접접근</a:t>
            </a:r>
            <a:r>
              <a:rPr lang="en-US" altLang="ko-KR" sz="700" smtClean="0"/>
              <a:t>x -</a:t>
            </a:r>
            <a:r>
              <a:rPr lang="en-US" altLang="ko-KR" sz="700" smtClean="0">
                <a:sym typeface="Wingdings" panose="05000000000000000000" pitchFamily="2" charset="2"/>
              </a:rPr>
              <a:t> </a:t>
            </a:r>
            <a:r>
              <a:rPr lang="en-US" altLang="ko-KR" sz="700" smtClean="0"/>
              <a:t>Private Azure </a:t>
            </a:r>
            <a:r>
              <a:rPr lang="ko-KR" altLang="en-US" sz="700" smtClean="0"/>
              <a:t>또는 </a:t>
            </a:r>
            <a:r>
              <a:rPr lang="en-US" altLang="ko-KR" sz="700" smtClean="0"/>
              <a:t>Hybrid</a:t>
            </a:r>
            <a:r>
              <a:rPr lang="ko-KR" altLang="en-US" sz="700" smtClean="0"/>
              <a:t> </a:t>
            </a:r>
            <a:r>
              <a:rPr lang="en-US" altLang="ko-KR" sz="700" smtClean="0"/>
              <a:t>N/W</a:t>
            </a:r>
            <a:r>
              <a:rPr lang="ko-KR" altLang="en-US" sz="700" smtClean="0"/>
              <a:t>으로부터 안전한 연결 허용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SQL </a:t>
            </a:r>
            <a:r>
              <a:rPr lang="ko-KR" altLang="en-US" sz="700" smtClean="0"/>
              <a:t>내부적으로 </a:t>
            </a:r>
            <a:r>
              <a:rPr lang="en-US" altLang="ko-KR" sz="700" smtClean="0"/>
              <a:t>BackEnd </a:t>
            </a:r>
            <a:r>
              <a:rPr lang="ko-KR" altLang="en-US" sz="700" smtClean="0"/>
              <a:t>단에 전용 인프라</a:t>
            </a:r>
            <a:r>
              <a:rPr lang="en-US" altLang="ko-KR" sz="700" smtClean="0"/>
              <a:t>(</a:t>
            </a:r>
            <a:r>
              <a:rPr lang="ko-KR" altLang="en-US" sz="700" smtClean="0"/>
              <a:t>컴퓨팅</a:t>
            </a:r>
            <a:r>
              <a:rPr lang="en-US" altLang="ko-KR" sz="700" smtClean="0"/>
              <a:t>,</a:t>
            </a:r>
            <a:r>
              <a:rPr lang="ko-KR" altLang="en-US" sz="700" smtClean="0"/>
              <a:t>스토리지</a:t>
            </a:r>
            <a:r>
              <a:rPr lang="en-US" altLang="ko-KR" sz="700" smtClean="0"/>
              <a:t>) </a:t>
            </a:r>
            <a:r>
              <a:rPr lang="en-US" altLang="ko-KR" sz="700"/>
              <a:t/>
            </a:r>
            <a:br>
              <a:rPr lang="en-US" altLang="ko-KR" sz="700"/>
            </a:br>
            <a:r>
              <a:rPr lang="ko-KR" altLang="en-US" sz="700" smtClean="0"/>
              <a:t>를 갖춘 단일 </a:t>
            </a:r>
            <a:r>
              <a:rPr lang="en-US" altLang="ko-KR" sz="700" smtClean="0"/>
              <a:t>Tenant </a:t>
            </a:r>
            <a:r>
              <a:rPr lang="ko-KR" altLang="en-US" sz="700" smtClean="0"/>
              <a:t>아키텍처로 구성됨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endParaRPr lang="en-US" altLang="ko-KR" sz="700" smtClean="0"/>
          </a:p>
        </p:txBody>
      </p:sp>
      <p:sp>
        <p:nvSpPr>
          <p:cNvPr id="19" name="직사각형 18"/>
          <p:cNvSpPr/>
          <p:nvPr/>
        </p:nvSpPr>
        <p:spPr>
          <a:xfrm>
            <a:off x="6267449" y="1173974"/>
            <a:ext cx="5778501" cy="54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SSMA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통한 이기종 </a:t>
            </a: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DB Migration</a:t>
            </a: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Oracle, DB2</a:t>
            </a:r>
            <a:r>
              <a:rPr lang="en-US" altLang="ko-KR" sz="700"/>
              <a:t>, </a:t>
            </a:r>
            <a:r>
              <a:rPr lang="en-US" altLang="ko-KR" sz="700" smtClean="0"/>
              <a:t>MySQL</a:t>
            </a:r>
            <a:r>
              <a:rPr lang="en-US" altLang="ko-KR" sz="700"/>
              <a:t> </a:t>
            </a:r>
            <a:r>
              <a:rPr lang="ko-KR" altLang="en-US" sz="700" smtClean="0"/>
              <a:t>등 기존 </a:t>
            </a:r>
            <a:r>
              <a:rPr lang="en-US" altLang="ko-KR" sz="700" smtClean="0"/>
              <a:t>RDBMS</a:t>
            </a:r>
            <a:r>
              <a:rPr lang="ko-KR" altLang="en-US" sz="700" smtClean="0"/>
              <a:t>를 </a:t>
            </a:r>
            <a:r>
              <a:rPr lang="en-US" altLang="ko-KR" sz="700"/>
              <a:t>SQL Server</a:t>
            </a:r>
            <a:r>
              <a:rPr lang="ko-KR" altLang="en-US" sz="700"/>
              <a:t>로 </a:t>
            </a:r>
            <a:r>
              <a:rPr lang="ko-KR" altLang="en-US" sz="700" smtClean="0"/>
              <a:t>이기종 마이그레이션 지원하는 자동화 툴</a:t>
            </a:r>
            <a:endParaRPr lang="en-US" altLang="ko-KR" sz="70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DB2</a:t>
            </a:r>
            <a:r>
              <a:rPr lang="ko-KR" altLang="en-US" sz="700"/>
              <a:t>용 </a:t>
            </a:r>
            <a:r>
              <a:rPr lang="en-US" altLang="ko-KR" sz="700"/>
              <a:t>SSMA </a:t>
            </a:r>
            <a:r>
              <a:rPr lang="ko-KR" altLang="en-US" sz="700"/>
              <a:t>를 활용하여 </a:t>
            </a:r>
            <a:r>
              <a:rPr lang="en-US" altLang="ko-KR" sz="700"/>
              <a:t>DB Object </a:t>
            </a:r>
            <a:r>
              <a:rPr lang="ko-KR" altLang="en-US" sz="700"/>
              <a:t>및 데이터를 </a:t>
            </a:r>
            <a:r>
              <a:rPr lang="en-US" altLang="ko-KR" sz="700"/>
              <a:t>SQL Server </a:t>
            </a:r>
            <a:r>
              <a:rPr lang="ko-KR" altLang="en-US" sz="700"/>
              <a:t>또는 </a:t>
            </a:r>
            <a:r>
              <a:rPr lang="en-US" altLang="ko-KR" sz="700"/>
              <a:t>Azure SQL Database </a:t>
            </a:r>
            <a:r>
              <a:rPr lang="ko-KR" altLang="en-US" sz="700"/>
              <a:t>로 마이그레이션할 수 </a:t>
            </a:r>
            <a:r>
              <a:rPr lang="ko-KR" altLang="en-US" sz="700" smtClean="0"/>
              <a:t>있음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SSMA </a:t>
            </a:r>
            <a:r>
              <a:rPr lang="ko-KR" altLang="en-US" sz="700" smtClean="0"/>
              <a:t>활용한 타겟 </a:t>
            </a:r>
            <a:r>
              <a:rPr lang="en-US" altLang="ko-KR" sz="700" smtClean="0"/>
              <a:t>SQL </a:t>
            </a:r>
            <a:r>
              <a:rPr lang="ko-KR" altLang="en-US" sz="700" smtClean="0"/>
              <a:t>버전은 다음과 같음</a:t>
            </a:r>
            <a:endParaRPr lang="en-US" altLang="ko-KR" sz="700" smtClean="0"/>
          </a:p>
        </p:txBody>
      </p:sp>
      <p:sp>
        <p:nvSpPr>
          <p:cNvPr id="21" name="직사각형 20"/>
          <p:cNvSpPr/>
          <p:nvPr/>
        </p:nvSpPr>
        <p:spPr>
          <a:xfrm>
            <a:off x="3364941" y="4909789"/>
            <a:ext cx="2908859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Azure ActiveDirectory Integration</a:t>
            </a:r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SQL MI</a:t>
            </a:r>
            <a:r>
              <a:rPr lang="ko-KR" altLang="en-US" sz="700" smtClean="0"/>
              <a:t>는 </a:t>
            </a:r>
            <a:r>
              <a:rPr lang="en-US" altLang="ko-KR" sz="700" smtClean="0"/>
              <a:t>Azure AD</a:t>
            </a:r>
            <a:r>
              <a:rPr lang="ko-KR" altLang="en-US" sz="700" smtClean="0"/>
              <a:t>와 통합된 </a:t>
            </a:r>
            <a:r>
              <a:rPr lang="en-US" altLang="ko-KR" sz="700" smtClean="0"/>
              <a:t>LoginUser</a:t>
            </a:r>
            <a:r>
              <a:rPr lang="ko-KR" altLang="en-US" sz="700" smtClean="0"/>
              <a:t> 및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OnPremise SQL Server</a:t>
            </a:r>
            <a:r>
              <a:rPr lang="ko-KR" altLang="en-US" sz="700" smtClean="0"/>
              <a:t>의 </a:t>
            </a:r>
            <a:r>
              <a:rPr lang="en-US" altLang="ko-KR" sz="700"/>
              <a:t>LoginUser</a:t>
            </a:r>
            <a:r>
              <a:rPr lang="ko-KR" altLang="en-US" sz="700" smtClean="0"/>
              <a:t> 지원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Azure AD Server principal (</a:t>
            </a:r>
            <a:r>
              <a:rPr lang="en-US" altLang="ko-KR" sz="700"/>
              <a:t>LoginUser</a:t>
            </a:r>
            <a:r>
              <a:rPr lang="en-US" altLang="ko-KR" sz="700" smtClean="0"/>
              <a:t>)</a:t>
            </a:r>
            <a:br>
              <a:rPr lang="en-US" altLang="ko-KR" sz="700" smtClean="0"/>
            </a:br>
            <a:r>
              <a:rPr lang="en-US" altLang="ko-KR" sz="700" smtClean="0"/>
              <a:t>= OnPremise SQLSvr LoginUser </a:t>
            </a:r>
            <a:r>
              <a:rPr lang="ko-KR" altLang="en-US" sz="700" smtClean="0"/>
              <a:t>의 </a:t>
            </a:r>
            <a:r>
              <a:rPr lang="en-US" altLang="ko-KR" sz="700" smtClean="0"/>
              <a:t>Azure Cloud </a:t>
            </a:r>
            <a:r>
              <a:rPr lang="ko-KR" altLang="en-US" sz="700" smtClean="0"/>
              <a:t>버전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/>
              <a:t>Azure AD Server </a:t>
            </a:r>
            <a:r>
              <a:rPr lang="en-US" altLang="ko-KR" sz="700" smtClean="0"/>
              <a:t>principal</a:t>
            </a:r>
            <a:r>
              <a:rPr lang="ko-KR" altLang="en-US" sz="700" smtClean="0"/>
              <a:t>은 </a:t>
            </a:r>
            <a:r>
              <a:rPr lang="en-US" altLang="ko-KR" sz="700" smtClean="0"/>
              <a:t>Azure AD tenent</a:t>
            </a:r>
            <a:r>
              <a:rPr lang="ko-KR" altLang="en-US" sz="700" smtClean="0"/>
              <a:t> 유저</a:t>
            </a:r>
            <a:r>
              <a:rPr lang="en-US" altLang="ko-KR" sz="700" smtClean="0"/>
              <a:t>,</a:t>
            </a:r>
            <a:r>
              <a:rPr lang="ko-KR" altLang="en-US" sz="700" smtClean="0"/>
              <a:t>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그룹을 </a:t>
            </a:r>
            <a:r>
              <a:rPr lang="en-US" altLang="ko-KR" sz="700" smtClean="0"/>
              <a:t>Azure SQL MI </a:t>
            </a:r>
            <a:r>
              <a:rPr lang="ko-KR" altLang="en-US" sz="700" smtClean="0"/>
              <a:t>로 매핑시켜 동일 </a:t>
            </a:r>
            <a:r>
              <a:rPr lang="en-US" altLang="ko-KR" sz="700" smtClean="0"/>
              <a:t>MI </a:t>
            </a:r>
            <a:r>
              <a:rPr lang="ko-KR" altLang="en-US" sz="700" smtClean="0"/>
              <a:t>내 여러 </a:t>
            </a:r>
            <a:r>
              <a:rPr lang="en-US" altLang="ko-KR" sz="700" smtClean="0"/>
              <a:t>DB</a:t>
            </a:r>
            <a:r>
              <a:rPr lang="ko-KR" altLang="en-US" sz="700" smtClean="0"/>
              <a:t>가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있다면 상호 </a:t>
            </a:r>
            <a:r>
              <a:rPr lang="en-US" altLang="ko-KR" sz="700" smtClean="0"/>
              <a:t>DB</a:t>
            </a:r>
            <a:r>
              <a:rPr lang="ko-KR" altLang="en-US" sz="700" smtClean="0"/>
              <a:t>간 </a:t>
            </a:r>
            <a:r>
              <a:rPr lang="en-US" altLang="ko-KR" sz="700" smtClean="0"/>
              <a:t>Join, Linked Server </a:t>
            </a:r>
            <a:r>
              <a:rPr lang="ko-KR" altLang="en-US" sz="700" smtClean="0"/>
              <a:t>통신케 함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en-US" altLang="ko-KR" sz="700" smtClean="0"/>
              <a:t>Azure AD Integration</a:t>
            </a:r>
            <a:r>
              <a:rPr lang="ko-KR" altLang="en-US" sz="700" smtClean="0"/>
              <a:t>을 통해 </a:t>
            </a:r>
            <a:r>
              <a:rPr lang="en-US" altLang="ko-KR" sz="700" smtClean="0"/>
              <a:t>SQL MI Loginuser </a:t>
            </a:r>
            <a:r>
              <a:rPr lang="ko-KR" altLang="en-US" sz="700" smtClean="0"/>
              <a:t>및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기타 </a:t>
            </a:r>
            <a:r>
              <a:rPr lang="en-US" altLang="ko-KR" sz="700" smtClean="0"/>
              <a:t>Azure </a:t>
            </a:r>
            <a:r>
              <a:rPr lang="ko-KR" altLang="en-US" sz="700" smtClean="0"/>
              <a:t>서비스 계정을 중앙관리 함으로서 권한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관리 단순화 및 보안 강화에 기여</a:t>
            </a:r>
            <a:endParaRPr lang="en-US" altLang="ko-KR" sz="700"/>
          </a:p>
        </p:txBody>
      </p:sp>
      <p:grpSp>
        <p:nvGrpSpPr>
          <p:cNvPr id="22" name="그룹 21"/>
          <p:cNvGrpSpPr/>
          <p:nvPr/>
        </p:nvGrpSpPr>
        <p:grpSpPr>
          <a:xfrm>
            <a:off x="107951" y="3974924"/>
            <a:ext cx="3317704" cy="2229026"/>
            <a:chOff x="107951" y="3777474"/>
            <a:chExt cx="3317704" cy="230582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51" y="3777474"/>
              <a:ext cx="3317704" cy="230582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66620" y="3910013"/>
              <a:ext cx="1328805" cy="1671637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98303" y="4596400"/>
              <a:ext cx="1244735" cy="92333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358590" y="2046916"/>
            <a:ext cx="2908859" cy="97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성능 고려사항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인스턴스 풀 내 각각의 </a:t>
            </a:r>
            <a:r>
              <a:rPr lang="en-US" altLang="ko-KR" sz="700" smtClean="0"/>
              <a:t>SQL MI</a:t>
            </a:r>
            <a:r>
              <a:rPr lang="ko-KR" altLang="en-US" sz="700" smtClean="0"/>
              <a:t>는 각각 </a:t>
            </a:r>
            <a:r>
              <a:rPr lang="en-US" altLang="ko-KR" sz="700" smtClean="0"/>
              <a:t>dedicated</a:t>
            </a:r>
            <a:r>
              <a:rPr lang="ko-KR" altLang="en-US" sz="700" smtClean="0"/>
              <a:t>한 컴퓨팅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 smtClean="0"/>
              <a:t>자원 </a:t>
            </a:r>
            <a:r>
              <a:rPr lang="en-US" altLang="ko-KR" sz="700" smtClean="0"/>
              <a:t>(CPU/Mem)</a:t>
            </a:r>
            <a:r>
              <a:rPr lang="ko-KR" altLang="en-US" sz="700" smtClean="0"/>
              <a:t>을 가지지만 로컬디스크</a:t>
            </a:r>
            <a:r>
              <a:rPr lang="en-US" altLang="ko-KR" sz="700" smtClean="0"/>
              <a:t>(tempdb)</a:t>
            </a:r>
            <a:r>
              <a:rPr lang="ko-KR" altLang="en-US" sz="700" smtClean="0"/>
              <a:t>와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N/W </a:t>
            </a:r>
            <a:r>
              <a:rPr lang="ko-KR" altLang="en-US" sz="700" smtClean="0"/>
              <a:t>리소스는 상호 공유하는 구조</a:t>
            </a:r>
            <a:endParaRPr lang="en-US" altLang="ko-KR" sz="700" smtClean="0"/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따라서 동시간대 해당 자원 오버헤드 발생시 풀 내의 다른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MI </a:t>
            </a:r>
            <a:r>
              <a:rPr lang="ko-KR" altLang="en-US" sz="700" smtClean="0"/>
              <a:t>로 영향 전파 가능성 존재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-&gt; </a:t>
            </a:r>
            <a:r>
              <a:rPr lang="ko-KR" altLang="en-US" sz="700" smtClean="0"/>
              <a:t>대량 리소스 소모 인스턴스는 </a:t>
            </a:r>
            <a:r>
              <a:rPr lang="en-US" altLang="ko-KR" sz="700" smtClean="0"/>
              <a:t>Azure SQL Single DB</a:t>
            </a:r>
            <a:r>
              <a:rPr lang="ko-KR" altLang="en-US" sz="700" smtClean="0"/>
              <a:t>로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ko-KR" altLang="en-US" sz="700"/>
              <a:t> </a:t>
            </a:r>
            <a:r>
              <a:rPr lang="ko-KR" altLang="en-US" sz="700" smtClean="0"/>
              <a:t>   구축하거나 또는 인스턴스 풀 크기에 여유량 확보 필요</a:t>
            </a:r>
            <a:endParaRPr lang="en-US" altLang="ko-KR" sz="700" smtClean="0"/>
          </a:p>
        </p:txBody>
      </p:sp>
      <p:sp>
        <p:nvSpPr>
          <p:cNvPr id="27" name="직사각형 26"/>
          <p:cNvSpPr/>
          <p:nvPr/>
        </p:nvSpPr>
        <p:spPr>
          <a:xfrm>
            <a:off x="3364940" y="2969838"/>
            <a:ext cx="2947001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OnPremise SQLSvr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와의 차이점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고가용성 빌트인되어 자동 구성됨 </a:t>
            </a:r>
            <a:r>
              <a:rPr lang="en-US" altLang="ko-KR" sz="700" smtClean="0"/>
              <a:t>(AlwaysOn </a:t>
            </a:r>
            <a:r>
              <a:rPr lang="ko-KR" altLang="en-US" sz="700" smtClean="0"/>
              <a:t>유사</a:t>
            </a:r>
            <a:r>
              <a:rPr lang="en-US" altLang="ko-KR" sz="700" smtClean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자동화백업</a:t>
            </a:r>
            <a:r>
              <a:rPr lang="en-US" altLang="ko-KR" sz="700" smtClean="0"/>
              <a:t>,</a:t>
            </a:r>
            <a:r>
              <a:rPr lang="ko-KR" altLang="en-US" sz="700" smtClean="0"/>
              <a:t> 시점복구만 지원 </a:t>
            </a:r>
            <a:r>
              <a:rPr lang="en-US" altLang="ko-KR" sz="700" smtClean="0"/>
              <a:t/>
            </a:r>
            <a:br>
              <a:rPr lang="en-US" altLang="ko-KR" sz="700" smtClean="0"/>
            </a:br>
            <a:r>
              <a:rPr lang="en-US" altLang="ko-KR" sz="700" smtClean="0"/>
              <a:t>(</a:t>
            </a:r>
            <a:r>
              <a:rPr lang="ko-KR" altLang="en-US" sz="700" smtClean="0"/>
              <a:t>자동화백업에 영향없는 </a:t>
            </a:r>
            <a:r>
              <a:rPr lang="en-US" altLang="ko-KR" sz="700" smtClean="0"/>
              <a:t>copyonly </a:t>
            </a:r>
            <a:r>
              <a:rPr lang="ko-KR" altLang="en-US" sz="700" smtClean="0"/>
              <a:t>백업은 지원</a:t>
            </a:r>
            <a:r>
              <a:rPr lang="en-US" altLang="ko-KR" sz="700" smtClean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700" smtClean="0"/>
              <a:t>기존 </a:t>
            </a:r>
            <a:r>
              <a:rPr lang="en-US" altLang="ko-KR" sz="700" smtClean="0"/>
              <a:t>OnPremise Windows </a:t>
            </a:r>
            <a:r>
              <a:rPr lang="ko-KR" altLang="en-US" sz="700" smtClean="0"/>
              <a:t>인증 대안으로 </a:t>
            </a:r>
            <a:r>
              <a:rPr lang="en-US" altLang="ko-KR" sz="700" smtClean="0"/>
              <a:t>Azure AD </a:t>
            </a:r>
            <a:r>
              <a:rPr lang="ko-KR" altLang="en-US" sz="700" smtClean="0"/>
              <a:t>인증 지원</a:t>
            </a:r>
            <a:endParaRPr lang="en-US" altLang="ko-KR" sz="700" smtClean="0"/>
          </a:p>
        </p:txBody>
      </p:sp>
      <p:pic>
        <p:nvPicPr>
          <p:cNvPr id="3076" name="Picture 4" descr="C:\Users\서윤아빠\AppData\Local\Temp\DambiNote\dmb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48" y="2089150"/>
            <a:ext cx="2367918" cy="427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121333" y="689374"/>
            <a:ext cx="380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DB2 Azure Migration</a:t>
            </a:r>
            <a:endParaRPr lang="ko-KR" altLang="en-US" sz="1200" b="1" u="sng" dirty="0"/>
          </a:p>
        </p:txBody>
      </p:sp>
      <p:sp>
        <p:nvSpPr>
          <p:cNvPr id="32" name="직사각형 31"/>
          <p:cNvSpPr/>
          <p:nvPr/>
        </p:nvSpPr>
        <p:spPr>
          <a:xfrm>
            <a:off x="6267448" y="1769521"/>
            <a:ext cx="5778501" cy="208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SSMA </a:t>
            </a:r>
            <a:r>
              <a:rPr lang="ko-KR" altLang="en-US" sz="700" b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활용 마이그레이션 절차 요약</a:t>
            </a:r>
            <a:endParaRPr lang="en-US" altLang="ko-KR" sz="700" b="1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51631" y="2051050"/>
            <a:ext cx="33943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b="1" smtClean="0">
                <a:solidFill>
                  <a:srgbClr val="000000"/>
                </a:solidFill>
                <a:latin typeface="+mn-ea"/>
              </a:rPr>
              <a:t>[Pre-migration]</a:t>
            </a:r>
          </a:p>
          <a:p>
            <a:endParaRPr lang="en-US" altLang="ko-KR" sz="700">
              <a:solidFill>
                <a:srgbClr val="000000"/>
              </a:solidFill>
              <a:latin typeface="+mn-ea"/>
            </a:endParaRPr>
          </a:p>
          <a:p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구문변환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및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Object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작동 메커니즘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정의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:</a:t>
            </a:r>
          </a:p>
          <a:p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. DB2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구문 분석을 통한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syntax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변환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컬럼타입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null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처리방식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함수호출 방식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등 변환방식 설정</a:t>
            </a:r>
            <a:endParaRPr lang="ko-KR" altLang="en-US" sz="700">
              <a:latin typeface="+mn-ea"/>
            </a:endParaRPr>
          </a:p>
          <a:p>
            <a:endParaRPr lang="en-US" altLang="ko-KR" sz="700" smtClean="0">
              <a:latin typeface="+mn-ea"/>
            </a:endParaRPr>
          </a:p>
          <a:p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- DB2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스키마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변환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:</a:t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. DB2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SQL Server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연결하여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ASIS - TOBE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스키마 매핑후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DB2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의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Object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를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  SQL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Server Object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로 변환하는 메타데이터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(DDL)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생성</a:t>
            </a:r>
            <a:endParaRPr lang="en-US" altLang="ko-KR" sz="70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스키마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또는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Object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단위로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SQL Server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타입으로 전환</a:t>
            </a:r>
            <a:endParaRPr lang="ko-KR" altLang="en-US" sz="700">
              <a:latin typeface="+mn-ea"/>
            </a:endParaRPr>
          </a:p>
          <a:p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. 100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%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전환을 지원하지는 않으므로 전환 오류 발생한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DB2 Object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스크립트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정의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수정후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업데이트된 메타데이터를 다시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SSMA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로 업데이트 갱신</a:t>
            </a:r>
            <a:endParaRPr lang="ko-KR" altLang="en-US" sz="700">
              <a:latin typeface="+mn-ea"/>
            </a:endParaRPr>
          </a:p>
          <a:p>
            <a:endParaRPr lang="en-US" altLang="ko-KR" sz="700" smtClean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700">
                <a:solidFill>
                  <a:srgbClr val="000000"/>
                </a:solidFill>
                <a:latin typeface="+mn-ea"/>
              </a:rPr>
              <a:t/>
            </a:r>
            <a:br>
              <a:rPr lang="ko-KR" altLang="en-US" sz="700">
                <a:solidFill>
                  <a:srgbClr val="000000"/>
                </a:solidFill>
                <a:latin typeface="+mn-ea"/>
              </a:rPr>
            </a:br>
            <a:r>
              <a:rPr lang="en-US" altLang="ko-KR" sz="700" b="1" smtClean="0">
                <a:solidFill>
                  <a:srgbClr val="000000"/>
                </a:solidFill>
                <a:latin typeface="+mn-ea"/>
              </a:rPr>
              <a:t>[Migration]</a:t>
            </a:r>
            <a:endParaRPr lang="ko-KR" altLang="en-US" sz="700" b="1">
              <a:latin typeface="+mn-ea"/>
            </a:endParaRPr>
          </a:p>
          <a:p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스키마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SQL Server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로딩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:</a:t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앞서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전환된 변환 규칙에 따라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DB2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전체 스키마 및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Object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를 로딩하여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  SQL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Server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에 동기화</a:t>
            </a:r>
            <a:endParaRPr lang="ko-KR" altLang="en-US" sz="700">
              <a:latin typeface="+mn-ea"/>
            </a:endParaRPr>
          </a:p>
          <a:p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초기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동기화후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DB2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에 신규 또는 변형된 메타데이터 발생시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SSMA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에서 이를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선별적으로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스크립트 변형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검토 절차를 거쳐 동기화 수행가능</a:t>
            </a:r>
            <a:endParaRPr lang="ko-KR" altLang="en-US" sz="700">
              <a:latin typeface="+mn-ea"/>
            </a:endParaRPr>
          </a:p>
          <a:p>
            <a:r>
              <a:rPr lang="ko-KR" altLang="en-US" sz="700">
                <a:solidFill>
                  <a:srgbClr val="000000"/>
                </a:solidFill>
                <a:latin typeface="+mn-ea"/>
              </a:rPr>
              <a:t/>
            </a:r>
            <a:br>
              <a:rPr lang="ko-KR" altLang="en-US" sz="70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데이터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마이그레이션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:</a:t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. DB2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테이블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row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를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SQL Server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로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bulk-insert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수행하는 트랜잭션 형태로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진행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되며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트랜잭션별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bulk-insert row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건수는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SSMA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에서 설정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가능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. SSMA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옵션을 통해 데이터 복제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Batch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영역 크기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테이블잠금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제약조건 체크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  NULL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값 변형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, Identity(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시퀀스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value)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값 처리 등 옵션설정 가능</a:t>
            </a:r>
            <a:endParaRPr lang="ko-KR" altLang="en-US" sz="700">
              <a:latin typeface="+mn-ea"/>
            </a:endParaRPr>
          </a:p>
          <a:p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마이그레이션은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Client-Side (PC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에서 작업 실행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)  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또는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Server-Side </a:t>
            </a: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700" smtClean="0">
                <a:solidFill>
                  <a:srgbClr val="000000"/>
                </a:solidFill>
                <a:latin typeface="+mn-ea"/>
              </a:rPr>
            </a:br>
            <a:r>
              <a:rPr lang="en-US" altLang="ko-KR" sz="700" smtClean="0">
                <a:solidFill>
                  <a:srgbClr val="000000"/>
                </a:solidFill>
                <a:latin typeface="+mn-ea"/>
              </a:rPr>
              <a:t>  (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복제타겟인 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SQL Server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에서 작업 진행</a:t>
            </a:r>
            <a:r>
              <a:rPr lang="en-US" altLang="ko-KR" sz="70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700">
                <a:solidFill>
                  <a:srgbClr val="000000"/>
                </a:solidFill>
                <a:latin typeface="+mn-ea"/>
              </a:rPr>
              <a:t>두가지 유형중 선택하여 진행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가능</a:t>
            </a:r>
            <a:endParaRPr lang="en-US" altLang="ko-KR" sz="700" smtClean="0">
              <a:solidFill>
                <a:srgbClr val="000000"/>
              </a:solidFill>
              <a:latin typeface="+mn-ea"/>
            </a:endParaRPr>
          </a:p>
          <a:p>
            <a:endParaRPr lang="en-US" altLang="ko-KR" sz="700" smtClean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sz="70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700" b="1" smtClean="0">
                <a:solidFill>
                  <a:srgbClr val="000000"/>
                </a:solidFill>
                <a:latin typeface="+mn-ea"/>
              </a:rPr>
              <a:t>[Post-Migration]</a:t>
            </a:r>
          </a:p>
          <a:p>
            <a:r>
              <a:rPr lang="en-US" altLang="ko-KR" sz="700" smtClean="0">
                <a:solidFill>
                  <a:srgbClr val="000000"/>
                </a:solidFill>
                <a:effectLst/>
                <a:latin typeface="+mn-ea"/>
              </a:rPr>
              <a:t>- cutover </a:t>
            </a:r>
            <a:r>
              <a:rPr lang="ko-KR" altLang="en-US" sz="700" smtClean="0">
                <a:solidFill>
                  <a:srgbClr val="000000"/>
                </a:solidFill>
                <a:effectLst/>
                <a:latin typeface="+mn-ea"/>
              </a:rPr>
              <a:t>후 테스트</a:t>
            </a:r>
            <a:r>
              <a:rPr lang="en-US" altLang="ko-KR" sz="700" smtClean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effectLst/>
                <a:latin typeface="+mn-ea"/>
              </a:rPr>
              <a:t>최적화</a:t>
            </a:r>
            <a:r>
              <a:rPr lang="en-US" altLang="ko-KR" sz="700" smtClean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700" smtClean="0">
                <a:solidFill>
                  <a:srgbClr val="000000"/>
                </a:solidFill>
                <a:latin typeface="+mn-ea"/>
              </a:rPr>
              <a:t>트러블슈팅 등 사후대응작업</a:t>
            </a:r>
            <a:endParaRPr lang="ko-KR" altLang="en-US" sz="700">
              <a:effectLst/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67281" y="2092686"/>
            <a:ext cx="2368085" cy="256313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0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303" y="143219"/>
            <a:ext cx="551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05.04. OnPremise </a:t>
            </a:r>
            <a:r>
              <a:rPr lang="ko-KR" altLang="en-US" b="1"/>
              <a:t>이관전략 </a:t>
            </a:r>
            <a:r>
              <a:rPr lang="en-US" altLang="ko-KR" b="1"/>
              <a:t>– </a:t>
            </a:r>
            <a:r>
              <a:rPr lang="en-US" altLang="ko-KR" b="1" smtClean="0"/>
              <a:t>IaaS </a:t>
            </a:r>
            <a:r>
              <a:rPr lang="ko-KR" altLang="en-US" b="1" smtClean="0"/>
              <a:t>고 가용성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1383" y="689374"/>
            <a:ext cx="9551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200" b="1" u="sng" smtClean="0"/>
              <a:t>VM </a:t>
            </a:r>
            <a:r>
              <a:rPr lang="ko-KR" altLang="en-US" sz="1200" b="1" u="sng" smtClean="0"/>
              <a:t>고 가용성 아키텍처</a:t>
            </a:r>
            <a:r>
              <a:rPr lang="ko-KR" altLang="en-US" sz="1200" b="1" smtClean="0"/>
              <a:t> </a:t>
            </a:r>
            <a:r>
              <a:rPr lang="en-US" altLang="ko-KR" sz="1200" b="1" smtClean="0"/>
              <a:t>(Ex. SAP HANA)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642432"/>
            <a:ext cx="3262475" cy="1990368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232882" y="1386641"/>
            <a:ext cx="21194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1) </a:t>
            </a:r>
            <a:r>
              <a:rPr lang="ko-KR" altLang="en-US" sz="1000" b="1" smtClean="0"/>
              <a:t>동일 </a:t>
            </a:r>
            <a:r>
              <a:rPr lang="en-US" altLang="ko-KR" sz="1000" b="1" smtClean="0"/>
              <a:t>AZ </a:t>
            </a:r>
            <a:r>
              <a:rPr lang="ko-KR" altLang="en-US" sz="1000" b="1" smtClean="0"/>
              <a:t>내 </a:t>
            </a:r>
            <a:r>
              <a:rPr lang="en-US" altLang="ko-KR" sz="1000" b="1" smtClean="0"/>
              <a:t>Azure VM </a:t>
            </a:r>
            <a:r>
              <a:rPr lang="ko-KR" altLang="en-US" sz="1000" b="1" smtClean="0"/>
              <a:t>가용성</a:t>
            </a:r>
            <a:endParaRPr lang="ko-KR" altLang="en-US" sz="1000"/>
          </a:p>
        </p:txBody>
      </p:sp>
      <p:sp>
        <p:nvSpPr>
          <p:cNvPr id="89" name="직사각형 88"/>
          <p:cNvSpPr/>
          <p:nvPr/>
        </p:nvSpPr>
        <p:spPr>
          <a:xfrm>
            <a:off x="3619662" y="1642432"/>
            <a:ext cx="340932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SAP HANA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시스템 복제를 사용한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RPO=0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Passive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노드는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Hot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대기모드로서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Active</a:t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노드 변경 레코드의 동기 스트림 수신</a:t>
            </a: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Active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노드에서 커밋 이뤄진 후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Passive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노드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 커밋된 레코드를 받았음을 확인전까지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Active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노드에서 이를 대기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동기화 모드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4210371"/>
            <a:ext cx="3263380" cy="20659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67" y="1632861"/>
            <a:ext cx="3292993" cy="20019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828" y="4165258"/>
            <a:ext cx="2772162" cy="1739178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232882" y="3831472"/>
            <a:ext cx="1468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2) </a:t>
            </a:r>
            <a:r>
              <a:rPr lang="ko-KR" altLang="en-US" sz="1000" b="1" smtClean="0"/>
              <a:t>두 </a:t>
            </a:r>
            <a:r>
              <a:rPr lang="en-US" altLang="ko-KR" sz="1000" b="1" smtClean="0"/>
              <a:t>AZ </a:t>
            </a:r>
            <a:r>
              <a:rPr lang="ko-KR" altLang="en-US" sz="1000" b="1" smtClean="0"/>
              <a:t>간의</a:t>
            </a:r>
            <a:r>
              <a:rPr lang="en-US" altLang="ko-KR" sz="1000" b="1" smtClean="0"/>
              <a:t> </a:t>
            </a:r>
            <a:r>
              <a:rPr lang="ko-KR" altLang="en-US" sz="1000" b="1" smtClean="0"/>
              <a:t>가용성</a:t>
            </a:r>
            <a:endParaRPr lang="ko-KR" altLang="en-US" sz="1000"/>
          </a:p>
        </p:txBody>
      </p:sp>
      <p:sp>
        <p:nvSpPr>
          <p:cNvPr id="96" name="직사각형 95"/>
          <p:cNvSpPr/>
          <p:nvPr/>
        </p:nvSpPr>
        <p:spPr>
          <a:xfrm>
            <a:off x="5955502" y="1386641"/>
            <a:ext cx="24737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3.1) </a:t>
            </a:r>
            <a:r>
              <a:rPr lang="ko-KR" altLang="en-US" sz="1000" b="1" smtClean="0"/>
              <a:t>동일 </a:t>
            </a:r>
            <a:r>
              <a:rPr lang="en-US" altLang="ko-KR" sz="1000" b="1" smtClean="0"/>
              <a:t>AZ </a:t>
            </a:r>
            <a:r>
              <a:rPr lang="ko-KR" altLang="en-US" sz="1000" b="1" smtClean="0"/>
              <a:t>및 여러 </a:t>
            </a:r>
            <a:r>
              <a:rPr lang="en-US" altLang="ko-KR" sz="1000" b="1" smtClean="0"/>
              <a:t>AZ</a:t>
            </a:r>
            <a:r>
              <a:rPr lang="ko-KR" altLang="en-US" sz="1000" b="1" smtClean="0"/>
              <a:t>간 가용성 혼합</a:t>
            </a:r>
            <a:endParaRPr lang="ko-KR" altLang="en-US" sz="1000"/>
          </a:p>
        </p:txBody>
      </p:sp>
      <p:sp>
        <p:nvSpPr>
          <p:cNvPr id="97" name="직사각형 96"/>
          <p:cNvSpPr/>
          <p:nvPr/>
        </p:nvSpPr>
        <p:spPr>
          <a:xfrm>
            <a:off x="5955502" y="3831472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3.2)</a:t>
            </a:r>
            <a:r>
              <a:rPr lang="ko-KR" altLang="en-US" sz="1000" b="1"/>
              <a:t> 동일 </a:t>
            </a:r>
            <a:r>
              <a:rPr lang="en-US" altLang="ko-KR" sz="1000" b="1"/>
              <a:t>AZ </a:t>
            </a:r>
            <a:r>
              <a:rPr lang="ko-KR" altLang="en-US" sz="1000" b="1"/>
              <a:t>및 여러 </a:t>
            </a:r>
            <a:r>
              <a:rPr lang="en-US" altLang="ko-KR" sz="1000" b="1"/>
              <a:t>AZ</a:t>
            </a:r>
            <a:r>
              <a:rPr lang="ko-KR" altLang="en-US" sz="1000" b="1"/>
              <a:t>간 가용성 </a:t>
            </a:r>
            <a:r>
              <a:rPr lang="ko-KR" altLang="en-US" sz="1000" b="1" smtClean="0"/>
              <a:t>혼합</a:t>
            </a:r>
            <a:r>
              <a:rPr lang="en-US" altLang="ko-KR" sz="1000" b="1" smtClean="0"/>
              <a:t/>
            </a:r>
            <a:br>
              <a:rPr lang="en-US" altLang="ko-KR" sz="1000" b="1" smtClean="0"/>
            </a:br>
            <a:r>
              <a:rPr lang="en-US" altLang="ko-KR" sz="1000" b="1" smtClean="0"/>
              <a:t>      (+ </a:t>
            </a:r>
            <a:r>
              <a:rPr lang="ko-KR" altLang="en-US" sz="1000" b="1" smtClean="0"/>
              <a:t>멀티타겟 복제구성</a:t>
            </a:r>
            <a:r>
              <a:rPr lang="en-US" altLang="ko-KR" sz="1000" b="1" smtClean="0"/>
              <a:t>)</a:t>
            </a:r>
            <a:endParaRPr lang="ko-KR" altLang="en-US" sz="1000"/>
          </a:p>
        </p:txBody>
      </p:sp>
      <p:sp>
        <p:nvSpPr>
          <p:cNvPr id="98" name="직사각형 97"/>
          <p:cNvSpPr/>
          <p:nvPr/>
        </p:nvSpPr>
        <p:spPr>
          <a:xfrm>
            <a:off x="3619662" y="4210371"/>
            <a:ext cx="34093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단일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AZ(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장애 발생시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80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SPoF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예방하기 위해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멀티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간의 데이터 동기화 필요</a:t>
            </a: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복제가 비동기 모드로 이뤄지므로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RPM=0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을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만족시키지는 않음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구축시 비용 및 효율성 면에서 최적 구성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9456390" y="1619572"/>
            <a:ext cx="340932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같은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AZ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내에서의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RPO=0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요구사항</a:t>
            </a:r>
            <a:endParaRPr lang="en-US" altLang="ko-KR" sz="80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구성이 동시에 필요한 경우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단 해당 구성에서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VM#2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이슈 발생시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복제도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영향을 받는 취약 포인트 존재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066" y="4171779"/>
            <a:ext cx="2631895" cy="1739178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6047066" y="5934670"/>
            <a:ext cx="3409323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유지관리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업데이트 등으로 인해 보조노드가 다운되어도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원격 </a:t>
            </a:r>
            <a:r>
              <a:rPr lang="en-US" altLang="ko-KR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DR </a:t>
            </a:r>
            <a:r>
              <a:rPr lang="ko-KR" altLang="en-US" sz="800" smtClean="0">
                <a:solidFill>
                  <a:srgbClr val="000000"/>
                </a:solidFill>
                <a:latin typeface="맑은 고딕" panose="020B0503020000020004" pitchFamily="50" charset="-127"/>
              </a:rPr>
              <a:t>복제는 영향을 받지 않는 멀티타겟 복제 구성</a:t>
            </a:r>
            <a:endParaRPr lang="en-US" altLang="ko-KR" sz="80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8984452" y="3831471"/>
            <a:ext cx="2571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smtClean="0"/>
              <a:t>3.3) </a:t>
            </a:r>
            <a:r>
              <a:rPr lang="ko-KR" altLang="en-US" sz="1000" b="1"/>
              <a:t>동일 </a:t>
            </a:r>
            <a:r>
              <a:rPr lang="en-US" altLang="ko-KR" sz="1000" b="1"/>
              <a:t>AZ </a:t>
            </a:r>
            <a:r>
              <a:rPr lang="ko-KR" altLang="en-US" sz="1000" b="1"/>
              <a:t>및 여러 </a:t>
            </a:r>
            <a:r>
              <a:rPr lang="en-US" altLang="ko-KR" sz="1000" b="1"/>
              <a:t>AZ</a:t>
            </a:r>
            <a:r>
              <a:rPr lang="ko-KR" altLang="en-US" sz="1000" b="1"/>
              <a:t>간 가용성 </a:t>
            </a:r>
            <a:r>
              <a:rPr lang="ko-KR" altLang="en-US" sz="1000" b="1" smtClean="0"/>
              <a:t>혼합</a:t>
            </a:r>
            <a:r>
              <a:rPr lang="en-US" altLang="ko-KR" sz="1000" b="1" smtClean="0"/>
              <a:t/>
            </a:r>
            <a:br>
              <a:rPr lang="en-US" altLang="ko-KR" sz="1000" b="1" smtClean="0"/>
            </a:br>
            <a:r>
              <a:rPr lang="en-US" altLang="ko-KR" sz="1000" b="1" smtClean="0"/>
              <a:t>      (+ </a:t>
            </a:r>
            <a:r>
              <a:rPr lang="ko-KR" altLang="en-US" sz="1000" b="1" smtClean="0"/>
              <a:t>멀티타겟 복제구성</a:t>
            </a:r>
            <a:r>
              <a:rPr lang="en-US" altLang="ko-KR" sz="1000" b="1" smtClean="0"/>
              <a:t>, DR </a:t>
            </a:r>
            <a:r>
              <a:rPr lang="ko-KR" altLang="en-US" sz="1000" b="1" smtClean="0"/>
              <a:t>고가용성</a:t>
            </a:r>
            <a:r>
              <a:rPr lang="en-US" altLang="ko-KR" sz="1000" b="1" smtClean="0"/>
              <a:t>)</a:t>
            </a:r>
            <a:endParaRPr lang="ko-KR" altLang="en-US" sz="1000"/>
          </a:p>
        </p:txBody>
      </p:sp>
      <p:sp>
        <p:nvSpPr>
          <p:cNvPr id="3" name="직사각형 2"/>
          <p:cNvSpPr/>
          <p:nvPr/>
        </p:nvSpPr>
        <p:spPr>
          <a:xfrm>
            <a:off x="7144734" y="730232"/>
            <a:ext cx="4623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/>
              <a:t>- OnPremise DB2/RHCS/HADR </a:t>
            </a:r>
            <a:r>
              <a:rPr lang="ko-KR" altLang="en-US" sz="800"/>
              <a:t>환경에 맞게 고가용성 아키텍처 커스터마이징 필요</a:t>
            </a:r>
            <a:r>
              <a:rPr lang="en-US" altLang="ko-KR" sz="800"/>
              <a:t/>
            </a:r>
            <a:br>
              <a:rPr lang="en-US" altLang="ko-KR" sz="800"/>
            </a:br>
            <a:r>
              <a:rPr lang="en-US" altLang="ko-KR" sz="800"/>
              <a:t>- </a:t>
            </a:r>
            <a:r>
              <a:rPr lang="ko-KR" altLang="en-US" sz="800"/>
              <a:t>이중화 구성시 동일 </a:t>
            </a:r>
            <a:r>
              <a:rPr lang="en-US" altLang="ko-KR" sz="800"/>
              <a:t>AZ(</a:t>
            </a:r>
            <a:r>
              <a:rPr lang="ko-KR" altLang="en-US" sz="800"/>
              <a:t>지역</a:t>
            </a:r>
            <a:r>
              <a:rPr lang="en-US" altLang="ko-KR" sz="800"/>
              <a:t>), </a:t>
            </a:r>
            <a:r>
              <a:rPr lang="ko-KR" altLang="en-US" sz="800"/>
              <a:t>서로 다른 </a:t>
            </a:r>
            <a:r>
              <a:rPr lang="en-US" altLang="ko-KR" sz="800"/>
              <a:t>AZ </a:t>
            </a:r>
            <a:r>
              <a:rPr lang="ko-KR" altLang="en-US" sz="800"/>
              <a:t>간의 가용성 구성할 수 있음을 참고하는 자료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798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5801</TotalTime>
  <Words>7364</Words>
  <Application>Microsoft Office PowerPoint</Application>
  <PresentationFormat>와이드스크린</PresentationFormat>
  <Paragraphs>1665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HY견고딕</vt:lpstr>
      <vt:lpstr>HY중고딕</vt:lpstr>
      <vt:lpstr>굴림</vt:lpstr>
      <vt:lpstr>돋움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mlkhome</dc:creator>
  <cp:lastModifiedBy>서윤아빠</cp:lastModifiedBy>
  <cp:revision>373</cp:revision>
  <dcterms:created xsi:type="dcterms:W3CDTF">2020-08-31T13:28:18Z</dcterms:created>
  <dcterms:modified xsi:type="dcterms:W3CDTF">2020-09-26T15:11:17Z</dcterms:modified>
</cp:coreProperties>
</file>